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4"/>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4" r:id="rId110"/>
    <p:sldId id="356" r:id="rId111"/>
    <p:sldId id="357" r:id="rId112"/>
    <p:sldId id="359" r:id="rId113"/>
    <p:sldId id="358" r:id="rId114"/>
    <p:sldId id="360" r:id="rId115"/>
    <p:sldId id="361" r:id="rId116"/>
    <p:sldId id="362" r:id="rId117"/>
    <p:sldId id="363" r:id="rId118"/>
    <p:sldId id="425" r:id="rId119"/>
    <p:sldId id="364" r:id="rId120"/>
    <p:sldId id="366" r:id="rId121"/>
    <p:sldId id="365" r:id="rId122"/>
    <p:sldId id="367" r:id="rId123"/>
    <p:sldId id="371"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419" r:id="rId138"/>
    <p:sldId id="393" r:id="rId139"/>
    <p:sldId id="383" r:id="rId140"/>
    <p:sldId id="388" r:id="rId141"/>
    <p:sldId id="385" r:id="rId142"/>
    <p:sldId id="405" r:id="rId143"/>
    <p:sldId id="415" r:id="rId144"/>
    <p:sldId id="420" r:id="rId145"/>
    <p:sldId id="389" r:id="rId146"/>
    <p:sldId id="395" r:id="rId147"/>
    <p:sldId id="396" r:id="rId148"/>
    <p:sldId id="399" r:id="rId149"/>
    <p:sldId id="400" r:id="rId150"/>
    <p:sldId id="402" r:id="rId151"/>
    <p:sldId id="403" r:id="rId152"/>
    <p:sldId id="404" r:id="rId153"/>
    <p:sldId id="406" r:id="rId154"/>
    <p:sldId id="407" r:id="rId155"/>
    <p:sldId id="408" r:id="rId156"/>
    <p:sldId id="410" r:id="rId157"/>
    <p:sldId id="411" r:id="rId158"/>
    <p:sldId id="416" r:id="rId159"/>
    <p:sldId id="429" r:id="rId160"/>
    <p:sldId id="422" r:id="rId161"/>
    <p:sldId id="424" r:id="rId162"/>
    <p:sldId id="427" r:id="rId16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5364" autoAdjust="0"/>
  </p:normalViewPr>
  <p:slideViewPr>
    <p:cSldViewPr>
      <p:cViewPr>
        <p:scale>
          <a:sx n="75" d="100"/>
          <a:sy n="75" d="100"/>
        </p:scale>
        <p:origin x="-456" y="-2804"/>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260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2018/9/3</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134</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141</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146</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153</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159</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41</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113</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2018/9/3</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2018/9/3</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2018/9/3</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2018/9/3</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2018/9/3</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2018/9/3</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0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1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64.tiff"/><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65.wmf"/><Relationship Id="rId4" Type="http://schemas.openxmlformats.org/officeDocument/2006/relationships/oleObject" Target="../embeddings/oleObject2.bin"/></Relationships>
</file>

<file path=ppt/slides/_rels/slide12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1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74.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76.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13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1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1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93.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42.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5" Type="http://schemas.openxmlformats.org/officeDocument/2006/relationships/image" Target="../media/image201.png"/><Relationship Id="rId4" Type="http://schemas.openxmlformats.org/officeDocument/2006/relationships/image" Target="../media/image200.png"/></Relationships>
</file>

<file path=ppt/slides/_rels/slide14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14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7.png"/></Relationships>
</file>

<file path=ppt/slides/_rels/slide15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7.xml"/><Relationship Id="rId4" Type="http://schemas.openxmlformats.org/officeDocument/2006/relationships/image" Target="../media/image22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7.xml"/><Relationship Id="rId5" Type="http://schemas.openxmlformats.org/officeDocument/2006/relationships/image" Target="../media/image226.png"/><Relationship Id="rId4" Type="http://schemas.openxmlformats.org/officeDocument/2006/relationships/image" Target="../media/image225.png"/></Relationships>
</file>

<file path=ppt/slides/_rels/slide159.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30.png"/><Relationship Id="rId11" Type="http://schemas.openxmlformats.org/officeDocument/2006/relationships/image" Target="../media/image235.png"/><Relationship Id="rId5" Type="http://schemas.openxmlformats.org/officeDocument/2006/relationships/image" Target="../media/image229.png"/><Relationship Id="rId10" Type="http://schemas.openxmlformats.org/officeDocument/2006/relationships/image" Target="../media/image234.png"/><Relationship Id="rId4" Type="http://schemas.openxmlformats.org/officeDocument/2006/relationships/image" Target="../media/image228.png"/><Relationship Id="rId9" Type="http://schemas.openxmlformats.org/officeDocument/2006/relationships/image" Target="../media/image233.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jpe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 Id="rId6" Type="http://schemas.openxmlformats.org/officeDocument/2006/relationships/image" Target="../media/image80.gif"/><Relationship Id="rId5" Type="http://schemas.openxmlformats.org/officeDocument/2006/relationships/image" Target="../media/image79.gif"/><Relationship Id="rId4" Type="http://schemas.openxmlformats.org/officeDocument/2006/relationships/image" Target="../media/image78.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8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05.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04.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emf"/><Relationship Id="rId9" Type="http://schemas.openxmlformats.org/officeDocument/2006/relationships/image" Target="../media/image106.tiff"/></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9.png"/><Relationship Id="rId4" Type="http://schemas.openxmlformats.org/officeDocument/2006/relationships/image" Target="../media/image1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1.png"/><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18.png"/><Relationship Id="rId5" Type="http://schemas.openxmlformats.org/officeDocument/2006/relationships/image" Target="../media/image113.png"/><Relationship Id="rId10" Type="http://schemas.openxmlformats.org/officeDocument/2006/relationships/image" Target="../media/image117.png"/><Relationship Id="rId4" Type="http://schemas.openxmlformats.org/officeDocument/2006/relationships/image" Target="../media/image112.png"/><Relationship Id="rId9" Type="http://schemas.openxmlformats.org/officeDocument/2006/relationships/image" Target="../media/image116.png"/></Relationships>
</file>

<file path=ppt/slides/_rels/slide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5.gif"/><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9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a16="http://schemas.microsoft.com/office/drawing/2014/main" xmlns=""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a16="http://schemas.microsoft.com/office/drawing/2014/main" xmlns=""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a16="http://schemas.microsoft.com/office/drawing/2014/main" xmlns=""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 </a:t>
            </a:r>
            <a:r>
              <a:rPr kumimoji="1" lang="en-US" altLang="ja-JP" dirty="0"/>
              <a:t>(</a:t>
            </a:r>
            <a:r>
              <a:rPr kumimoji="1" lang="zh-CN" altLang="en-US" dirty="0"/>
              <a:t>这两个是</a:t>
            </a:r>
            <a:r>
              <a:rPr kumimoji="1" lang="en-US" altLang="zh-CN" dirty="0"/>
              <a:t>Hardware</a:t>
            </a:r>
            <a:r>
              <a:rPr kumimoji="1" lang="zh-CN" altLang="en-US"/>
              <a:t>的机能</a:t>
            </a:r>
            <a:r>
              <a:rPr kumimoji="1" lang="en-US" altLang="ja-JP"/>
              <a:t>)</a:t>
            </a:r>
            <a:endParaRPr kumimoji="1" lang="en-US" altLang="ja-JP" dirty="0"/>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a:t>
            </a:r>
            <a:r>
              <a:rPr lang="en-US" altLang="ja-JP" b="1" dirty="0">
                <a:solidFill>
                  <a:srgbClr val="FF0000"/>
                </a:solidFill>
              </a:rPr>
              <a:t>TCG</a:t>
            </a:r>
            <a:r>
              <a:rPr lang="en-US" altLang="ja-JP" dirty="0"/>
              <a:t>). </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BIOS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a:t>In step 1, when system boot/reset, </a:t>
            </a:r>
          </a:p>
          <a:p>
            <a:pPr marL="800100" lvl="1" indent="-342900">
              <a:buFont typeface="Arial" panose="020B0604020202020204" pitchFamily="34" charset="0"/>
              <a:buChar char="•"/>
            </a:pPr>
            <a:r>
              <a:rPr lang="en-US" altLang="ja-JP" sz="1600" dirty="0"/>
              <a:t>in case of PC, processor execute code (that is in Flash Memory on Motherboard, aka. </a:t>
            </a:r>
            <a:r>
              <a:rPr lang="en-US" altLang="ja-JP" sz="1600" b="1" dirty="0"/>
              <a:t>BIOS</a:t>
            </a:r>
            <a:r>
              <a:rPr lang="en-US" altLang="ja-JP" sz="1600" dirty="0"/>
              <a:t>). </a:t>
            </a:r>
          </a:p>
          <a:p>
            <a:pPr marL="800100" lvl="1" indent="-342900">
              <a:buFont typeface="Arial" panose="020B0604020202020204" pitchFamily="34" charset="0"/>
              <a:buChar char="•"/>
            </a:pPr>
            <a:r>
              <a:rPr kumimoji="1" lang="en-US" altLang="ja-JP" sz="1600" dirty="0"/>
              <a:t>In case of embedded, processor invoke reset vector and start a program in flash/ROM. </a:t>
            </a:r>
            <a:r>
              <a:rPr lang="en-US" altLang="ja-JP" sz="1600" dirty="0"/>
              <a:t>(can be write-protect </a:t>
            </a:r>
            <a:r>
              <a:rPr lang="en-US" altLang="ja-JP" sz="1600" b="1" dirty="0"/>
              <a:t>Mask ROM</a:t>
            </a:r>
            <a:r>
              <a:rPr lang="en-US" altLang="ja-JP" sz="1600" dirty="0"/>
              <a:t>) This is called </a:t>
            </a:r>
            <a:r>
              <a:rPr lang="en-US" altLang="ja-JP" sz="1600" dirty="0" err="1"/>
              <a:t>BootROM</a:t>
            </a:r>
            <a:endParaRPr lang="en-US" altLang="ja-JP" sz="1600" dirty="0"/>
          </a:p>
          <a:p>
            <a:r>
              <a:rPr kumimoji="1" lang="en-US" altLang="ja-JP" sz="1600" dirty="0"/>
              <a:t>PC</a:t>
            </a:r>
            <a:r>
              <a:rPr kumimoji="1" lang="zh-CN" altLang="en-US" sz="1600" dirty="0"/>
              <a:t>和嵌入式的</a:t>
            </a:r>
            <a:r>
              <a:rPr kumimoji="1" lang="en-US" altLang="zh-CN" sz="1600" dirty="0"/>
              <a:t>boot sequence</a:t>
            </a:r>
            <a:r>
              <a:rPr kumimoji="1" lang="zh-CN" altLang="en-US" sz="1600" dirty="0"/>
              <a:t>可能不同</a:t>
            </a:r>
            <a:endParaRPr kumimoji="1" lang="en-US" altLang="ja-JP" sz="1600" dirty="0"/>
          </a:p>
        </p:txBody>
      </p:sp>
    </p:spTree>
    <p:extLst>
      <p:ext uri="{BB962C8B-B14F-4D97-AF65-F5344CB8AC3E}">
        <p14:creationId xmlns:p14="http://schemas.microsoft.com/office/powerpoint/2010/main" val="2421306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a:t>EL</a:t>
            </a:r>
            <a:r>
              <a:rPr kumimoji="1" lang="zh-CN" altLang="en-US" dirty="0"/>
              <a:t>是</a:t>
            </a:r>
            <a:r>
              <a:rPr kumimoji="1" lang="en-US" altLang="zh-CN" dirty="0"/>
              <a:t>ARM</a:t>
            </a:r>
            <a:r>
              <a:rPr lang="zh-CN" altLang="en-US" dirty="0"/>
              <a:t>构架上的概念，属于硬件</a:t>
            </a:r>
            <a:endParaRPr kumimoji="1" lang="en-US" altLang="ja-JP" dirty="0"/>
          </a:p>
          <a:p>
            <a:r>
              <a:rPr kumimoji="1" lang="en-US" altLang="ja-JP" dirty="0"/>
              <a:t>EL = </a:t>
            </a:r>
            <a:r>
              <a:rPr kumimoji="1" lang="en-US" altLang="ja-JP" b="1" dirty="0">
                <a:solidFill>
                  <a:srgbClr val="FF0000"/>
                </a:solidFill>
              </a:rPr>
              <a:t>exception level</a:t>
            </a:r>
          </a:p>
          <a:p>
            <a:r>
              <a:rPr lang="zh-CN" altLang="en-US" dirty="0"/>
              <a:t>似乎</a:t>
            </a:r>
            <a:r>
              <a:rPr lang="en-US" altLang="zh-CN" dirty="0"/>
              <a:t>EL</a:t>
            </a:r>
            <a:r>
              <a:rPr lang="zh-CN" altLang="en-US" dirty="0"/>
              <a:t>在以前的</a:t>
            </a:r>
            <a:r>
              <a:rPr lang="en-US" altLang="zh-CN" dirty="0"/>
              <a:t>ARM</a:t>
            </a:r>
            <a:r>
              <a:rPr lang="zh-CN" altLang="en-US" dirty="0"/>
              <a:t>构造中叫</a:t>
            </a:r>
            <a:r>
              <a:rPr lang="en-US" altLang="zh-CN" dirty="0"/>
              <a:t>PL (</a:t>
            </a:r>
            <a:r>
              <a:rPr lang="en-US" altLang="zh-CN" b="1" dirty="0">
                <a:solidFill>
                  <a:srgbClr val="FF0000"/>
                </a:solidFill>
              </a:rPr>
              <a:t>privilege level</a:t>
            </a:r>
            <a:r>
              <a:rPr lang="en-US" altLang="zh-CN" dirty="0"/>
              <a:t>)</a:t>
            </a:r>
          </a:p>
          <a:p>
            <a:r>
              <a:rPr kumimoji="1" lang="en-US" altLang="ja-JP" dirty="0"/>
              <a:t>El</a:t>
            </a:r>
            <a:r>
              <a:rPr lang="zh-CN" altLang="en-US" dirty="0"/>
              <a:t>和</a:t>
            </a:r>
            <a:r>
              <a:rPr lang="en-US" altLang="zh-CN" dirty="0"/>
              <a:t>PL</a:t>
            </a:r>
            <a:r>
              <a:rPr lang="zh-CN" altLang="en-US" dirty="0"/>
              <a:t>是同一个东西</a:t>
            </a:r>
            <a:endParaRPr kumimoji="1" lang="en-US" altLang="ja-JP" dirty="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User</a:t>
            </a:r>
            <a:r>
              <a:rPr kumimoji="1" lang="zh-CN" altLang="en-US" dirty="0"/>
              <a:t>总在</a:t>
            </a:r>
            <a:r>
              <a:rPr kumimoji="1" lang="en-US" altLang="zh-CN" dirty="0"/>
              <a:t>EL0</a:t>
            </a:r>
            <a:r>
              <a:rPr kumimoji="1" lang="zh-CN" altLang="en-US" dirty="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EL3</a:t>
            </a:r>
            <a:r>
              <a:rPr lang="zh-CN" altLang="en-US" dirty="0"/>
              <a:t>有</a:t>
            </a:r>
            <a:r>
              <a:rPr lang="en-US" altLang="zh-CN" dirty="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a16="http://schemas.microsoft.com/office/drawing/2014/main" xmlns=""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6357"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DRM</a:t>
            </a:r>
            <a:r>
              <a:rPr lang="en-US" altLang="ja-JP" b="1" dirty="0">
                <a:solidFill>
                  <a:srgbClr val="5D176A"/>
                </a:solidFill>
              </a:rPr>
              <a:t>  = </a:t>
            </a:r>
            <a:r>
              <a:rPr lang="en-US" altLang="ja-JP" dirty="0"/>
              <a:t>digital rights management, e.g., HDCP</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a16="http://schemas.microsoft.com/office/drawing/2014/main" xmlns=""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p>
          <a:p>
            <a:pPr marL="742950" lvl="1" indent="-285750">
              <a:buFont typeface="Arial" panose="020B0604020202020204" pitchFamily="34" charset="0"/>
              <a:buChar char="•"/>
            </a:pPr>
            <a:r>
              <a:rPr kumimoji="1" lang="zh-CN" altLang="en-US" dirty="0"/>
              <a:t>似乎这个</a:t>
            </a:r>
            <a:r>
              <a:rPr kumimoji="1" lang="en-US" altLang="zh-CN" dirty="0"/>
              <a:t>ASLR</a:t>
            </a:r>
            <a:r>
              <a:rPr kumimoji="1" lang="zh-CN" altLang="en-US" dirty="0"/>
              <a:t>也并非绝对安全，在松下工作的时候看过</a:t>
            </a:r>
            <a:r>
              <a:rPr kumimoji="1" lang="en-US" altLang="zh-CN" dirty="0"/>
              <a:t>PwC</a:t>
            </a:r>
            <a:r>
              <a:rPr kumimoji="1" lang="zh-CN" altLang="en-US" dirty="0"/>
              <a:t>的演示，通过预先设定一个期待的</a:t>
            </a:r>
            <a:r>
              <a:rPr kumimoji="1" lang="en-US" altLang="zh-CN" dirty="0"/>
              <a:t>return address</a:t>
            </a:r>
            <a:r>
              <a:rPr kumimoji="1" lang="zh-CN" altLang="en-US" dirty="0"/>
              <a:t>，然后</a:t>
            </a:r>
            <a:r>
              <a:rPr kumimoji="1" lang="en-US" altLang="zh-CN" dirty="0"/>
              <a:t>repeat</a:t>
            </a:r>
            <a:r>
              <a:rPr kumimoji="1" lang="zh-CN" altLang="en-US" dirty="0"/>
              <a:t>执行某个</a:t>
            </a:r>
            <a:r>
              <a:rPr kumimoji="1" lang="en-US" altLang="zh-CN" dirty="0"/>
              <a:t>exe</a:t>
            </a:r>
            <a:r>
              <a:rPr kumimoji="1" lang="zh-CN" altLang="en-US" dirty="0"/>
              <a:t>，</a:t>
            </a:r>
            <a:r>
              <a:rPr lang="zh-CN" altLang="en-US" dirty="0"/>
              <a:t>直到</a:t>
            </a:r>
            <a:r>
              <a:rPr lang="en-US" altLang="zh-CN" dirty="0"/>
              <a:t>return address</a:t>
            </a:r>
            <a:r>
              <a:rPr lang="zh-CN" altLang="en-US" dirty="0"/>
              <a:t>和自己的期待一样的方法，可以</a:t>
            </a:r>
            <a:r>
              <a:rPr lang="en-US" altLang="zh-CN" dirty="0"/>
              <a:t>exploit</a:t>
            </a:r>
            <a:r>
              <a:rPr lang="zh-CN" altLang="en-US" dirty="0"/>
              <a:t>这个</a:t>
            </a:r>
            <a:r>
              <a:rPr lang="en-US" altLang="zh-CN"/>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a:solidFill>
                  <a:srgbClr val="FF0000"/>
                </a:solidFill>
              </a:rPr>
              <a:t>YAML</a:t>
            </a:r>
            <a:r>
              <a:rPr lang="en-US" altLang="ja-JP" dirty="0"/>
              <a:t>: Google Cloud</a:t>
            </a:r>
            <a:r>
              <a:rPr lang="zh-CN" altLang="en-US" dirty="0"/>
              <a:t>上用了很多</a:t>
            </a:r>
            <a:r>
              <a:rPr lang="en-US" altLang="zh-CN" dirty="0"/>
              <a:t>.</a:t>
            </a:r>
            <a:r>
              <a:rPr lang="en-US" altLang="zh-CN" dirty="0" err="1"/>
              <a:t>yaml</a:t>
            </a:r>
            <a:r>
              <a:rPr lang="zh-CN" altLang="en-US" dirty="0"/>
              <a:t>，当作</a:t>
            </a:r>
            <a:r>
              <a:rPr lang="en-US" altLang="zh-CN" dirty="0"/>
              <a:t>configuration file</a:t>
            </a:r>
          </a:p>
          <a:p>
            <a:pPr marL="285750" indent="-285750">
              <a:buFont typeface="Arial" panose="020B0604020202020204" pitchFamily="34" charset="0"/>
              <a:buChar char="•"/>
            </a:pPr>
            <a:r>
              <a:rPr kumimoji="1" lang="en-US" altLang="zh-CN" dirty="0"/>
              <a:t>Never use tabs in YAML</a:t>
            </a:r>
          </a:p>
          <a:p>
            <a:pPr marL="285750" indent="-285750">
              <a:buFont typeface="Arial" panose="020B0604020202020204" pitchFamily="34" charset="0"/>
              <a:buChar char="•"/>
            </a:pPr>
            <a:r>
              <a:rPr lang="en-US" altLang="ja-JP" dirty="0"/>
              <a:t>“-”</a:t>
            </a:r>
            <a:r>
              <a:rPr lang="zh-CN" altLang="en-US" dirty="0"/>
              <a:t>的位置很重要，见上图</a:t>
            </a:r>
            <a:endParaRPr lang="en-US" altLang="zh-CN" dirty="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p>
          <a:p>
            <a:r>
              <a:rPr lang="en-US" altLang="zh-CN" dirty="0"/>
              <a:t>Python, </a:t>
            </a:r>
            <a:r>
              <a:rPr lang="en-US" altLang="zh-CN" dirty="0" err="1"/>
              <a:t>Jinja</a:t>
            </a:r>
            <a:r>
              <a:rPr lang="en-US" altLang="zh-CN" dirty="0"/>
              <a:t>, YAML</a:t>
            </a:r>
            <a:r>
              <a:rPr lang="zh-CN" altLang="en-US" dirty="0"/>
              <a:t>经常并用，其具体责任是</a:t>
            </a:r>
            <a:r>
              <a:rPr lang="en-US" altLang="zh-CN" dirty="0"/>
              <a:t>(GCP</a:t>
            </a:r>
            <a:r>
              <a:rPr lang="zh-CN" altLang="en-US" dirty="0"/>
              <a:t>中经常有这种</a:t>
            </a:r>
            <a:r>
              <a:rPr lang="en-US" altLang="zh-CN" dirty="0"/>
              <a:t>deployment</a:t>
            </a:r>
            <a:r>
              <a:rPr lang="zh-CN" altLang="en-US"/>
              <a:t>，需要再详细看一下</a:t>
            </a:r>
            <a:r>
              <a:rPr lang="en-US" altLang="zh-CN"/>
              <a:t>)</a:t>
            </a:r>
            <a:endParaRPr lang="en-US" altLang="zh-CN" dirty="0"/>
          </a:p>
          <a:p>
            <a:pPr marL="285750" indent="-285750" fontAlgn="base">
              <a:buFont typeface="Arial" panose="020B0604020202020204" pitchFamily="34" charset="0"/>
              <a:buChar char="•"/>
            </a:pPr>
            <a:r>
              <a:rPr lang="en-US" altLang="ja-JP" dirty="0"/>
              <a:t>Jinja2 template with your configuration “skeleton”, </a:t>
            </a:r>
            <a:r>
              <a:rPr lang="en-US" altLang="ja-JP" dirty="0" err="1"/>
              <a:t>Jinja</a:t>
            </a:r>
            <a:r>
              <a:rPr lang="zh-CN" altLang="en-US" dirty="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configuration, </a:t>
            </a:r>
            <a:r>
              <a:rPr lang="en-US" altLang="zh-CN" dirty="0"/>
              <a:t>YAML</a:t>
            </a:r>
            <a:r>
              <a:rPr lang="zh-CN" altLang="en-US" dirty="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template,</a:t>
            </a:r>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xmlns=""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a:t>根据</a:t>
            </a:r>
            <a:r>
              <a:rPr kumimoji="1" lang="en-US" altLang="zh-CN" dirty="0"/>
              <a:t>Google Cloud</a:t>
            </a:r>
            <a:r>
              <a:rPr kumimoji="1" lang="zh-CN" altLang="en-US" dirty="0"/>
              <a:t>的分类，</a:t>
            </a:r>
            <a:r>
              <a:rPr kumimoji="1" lang="en-US" altLang="ja-JP" dirty="0"/>
              <a:t>Load balancer</a:t>
            </a:r>
            <a:r>
              <a:rPr kumimoji="1" lang="zh-CN" altLang="en-US" dirty="0"/>
              <a:t>详细分一下有以下两种</a:t>
            </a:r>
            <a:endParaRPr kumimoji="1" lang="en-US" altLang="zh-CN" dirty="0"/>
          </a:p>
          <a:p>
            <a:pPr marL="285750" indent="-285750">
              <a:buFont typeface="Arial" panose="020B0604020202020204" pitchFamily="34" charset="0"/>
              <a:buChar char="•"/>
            </a:pPr>
            <a:r>
              <a:rPr lang="en-US" altLang="zh-CN" dirty="0"/>
              <a:t>Pass-through</a:t>
            </a:r>
            <a:r>
              <a:rPr lang="zh-CN" altLang="en-US" dirty="0"/>
              <a:t>型</a:t>
            </a:r>
            <a:r>
              <a:rPr lang="en-US" altLang="zh-CN" dirty="0"/>
              <a:t>: </a:t>
            </a:r>
            <a:r>
              <a:rPr lang="en-US" altLang="ja-JP" dirty="0"/>
              <a:t>The IP packets are forwarded unmodified to the VM, there is no address or port translation. </a:t>
            </a:r>
            <a:r>
              <a:rPr lang="zh-CN" altLang="en-US" dirty="0"/>
              <a:t>有以下条件</a:t>
            </a:r>
            <a:endParaRPr lang="en-US" altLang="ja-JP" dirty="0"/>
          </a:p>
          <a:p>
            <a:pPr marL="742950" lvl="1" indent="-285750">
              <a:buFont typeface="Arial" panose="020B0604020202020204" pitchFamily="34" charset="0"/>
              <a:buChar char="•"/>
            </a:pPr>
            <a:r>
              <a:rPr lang="en-US" altLang="ja-JP" dirty="0"/>
              <a:t>The VM thinks that the load balancer IP is one of its own IPs.</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p>
          <a:p>
            <a:pPr marL="742950" lvl="1" indent="-285750">
              <a:buFont typeface="Arial" panose="020B0604020202020204" pitchFamily="34" charset="0"/>
              <a:buChar char="•"/>
            </a:pPr>
            <a:r>
              <a:rPr lang="en-US" altLang="zh-CN" dirty="0"/>
              <a:t>Pass-through load balancer</a:t>
            </a:r>
            <a:r>
              <a:rPr lang="zh-CN" altLang="en-US" dirty="0"/>
              <a:t>并不</a:t>
            </a:r>
            <a:r>
              <a:rPr lang="en-US" altLang="zh-CN" dirty="0"/>
              <a:t>terminate</a:t>
            </a:r>
            <a:r>
              <a:rPr lang="zh-CN" altLang="en-US" dirty="0"/>
              <a:t>一个</a:t>
            </a:r>
            <a:r>
              <a:rPr lang="en-US" altLang="zh-CN" dirty="0"/>
              <a:t>connection</a:t>
            </a:r>
            <a:r>
              <a:rPr lang="zh-CN" altLang="en-US" dirty="0"/>
              <a:t>，而是把这个</a:t>
            </a:r>
            <a:r>
              <a:rPr lang="en-US" altLang="zh-CN" dirty="0"/>
              <a:t>connection</a:t>
            </a:r>
            <a:r>
              <a:rPr lang="zh-CN" altLang="en-US" dirty="0"/>
              <a:t>中所有</a:t>
            </a:r>
            <a:r>
              <a:rPr lang="en-US" altLang="zh-CN" dirty="0"/>
              <a:t>packet</a:t>
            </a:r>
            <a:r>
              <a:rPr lang="zh-CN" altLang="en-US" dirty="0"/>
              <a:t>都原封不动传给下一层</a:t>
            </a:r>
            <a:r>
              <a:rPr lang="en-US" altLang="zh-CN" dirty="0"/>
              <a:t>servers (or VMs)</a:t>
            </a:r>
          </a:p>
          <a:p>
            <a:pPr marL="285750" indent="-285750">
              <a:buFont typeface="Arial" panose="020B0604020202020204" pitchFamily="34" charset="0"/>
              <a:buChar char="•"/>
            </a:pPr>
            <a:r>
              <a:rPr kumimoji="1" lang="en-US" altLang="ja-JP" dirty="0"/>
              <a:t>Proxy</a:t>
            </a:r>
            <a:r>
              <a:rPr kumimoji="1" lang="zh-CN" altLang="en-US" dirty="0"/>
              <a:t>型</a:t>
            </a:r>
            <a:r>
              <a:rPr kumimoji="1" lang="en-US" altLang="zh-CN" dirty="0"/>
              <a:t>:</a:t>
            </a:r>
          </a:p>
          <a:p>
            <a:pPr marL="742950" lvl="1" indent="-285750">
              <a:buFont typeface="Arial" panose="020B0604020202020204" pitchFamily="34" charset="0"/>
              <a:buChar char="•"/>
            </a:pPr>
            <a:r>
              <a:rPr lang="zh-CN" altLang="en-US" dirty="0"/>
              <a:t>典型的是</a:t>
            </a:r>
            <a:r>
              <a:rPr lang="en-US" altLang="zh-CN" dirty="0"/>
              <a:t>TCP Proxy Load balancing</a:t>
            </a:r>
            <a:r>
              <a:rPr lang="zh-CN" altLang="en-US" dirty="0"/>
              <a:t>，</a:t>
            </a:r>
            <a:endParaRPr lang="en-US" altLang="zh-CN" dirty="0"/>
          </a:p>
          <a:p>
            <a:pPr marL="742950" lvl="1" indent="-285750">
              <a:buFont typeface="Arial" panose="020B0604020202020204" pitchFamily="34" charset="0"/>
              <a:buChar char="•"/>
            </a:pPr>
            <a:r>
              <a:rPr kumimoji="1" lang="zh-CN" altLang="en-US" dirty="0"/>
              <a:t>在</a:t>
            </a:r>
            <a:r>
              <a:rPr lang="en-US" altLang="zh-CN" dirty="0"/>
              <a:t>proxy Load balancer</a:t>
            </a:r>
            <a:r>
              <a:rPr lang="zh-CN" altLang="en-US" dirty="0"/>
              <a:t>这一层，从用户来的</a:t>
            </a:r>
            <a:r>
              <a:rPr lang="en-US" altLang="zh-CN" dirty="0"/>
              <a:t>connecting</a:t>
            </a:r>
            <a:r>
              <a:rPr lang="zh-CN" altLang="en-US" dirty="0"/>
              <a:t>被</a:t>
            </a:r>
            <a:r>
              <a:rPr lang="en-US" altLang="zh-CN" dirty="0"/>
              <a:t>terminated (</a:t>
            </a:r>
            <a:r>
              <a:rPr lang="zh-CN" altLang="en-US" dirty="0"/>
              <a:t>这个具体啥意思？</a:t>
            </a:r>
            <a:r>
              <a:rPr lang="en-US" altLang="zh-CN" dirty="0"/>
              <a:t>)</a:t>
            </a:r>
          </a:p>
          <a:p>
            <a:pPr marL="742950" lvl="1" indent="-285750">
              <a:buFont typeface="Arial" panose="020B0604020202020204" pitchFamily="34" charset="0"/>
              <a:buChar char="•"/>
            </a:pPr>
            <a:r>
              <a:rPr lang="zh-CN" altLang="en-US" dirty="0"/>
              <a:t>然后可能是由</a:t>
            </a:r>
            <a:r>
              <a:rPr lang="en-US" altLang="zh-CN" dirty="0"/>
              <a:t>proxy load balancer</a:t>
            </a:r>
            <a:r>
              <a:rPr lang="zh-CN" altLang="en-US" dirty="0"/>
              <a:t>和下一层</a:t>
            </a:r>
            <a:r>
              <a:rPr lang="en-US" altLang="zh-CN" dirty="0"/>
              <a:t>servers (or VMs)</a:t>
            </a:r>
            <a:r>
              <a:rPr lang="zh-CN" altLang="en-US" dirty="0"/>
              <a:t>建立新的连接，然后</a:t>
            </a:r>
            <a:r>
              <a:rPr lang="en-US" altLang="zh-CN" dirty="0"/>
              <a:t>proxy load balancer</a:t>
            </a:r>
            <a:r>
              <a:rPr lang="zh-CN" altLang="en-US" dirty="0"/>
              <a:t>负责把从</a:t>
            </a:r>
            <a:r>
              <a:rPr lang="en-US" altLang="zh-CN" dirty="0"/>
              <a:t>user</a:t>
            </a:r>
            <a:r>
              <a:rPr lang="zh-CN" altLang="en-US" dirty="0"/>
              <a:t>来的</a:t>
            </a:r>
            <a:r>
              <a:rPr lang="en-US" altLang="zh-CN" dirty="0"/>
              <a:t>packets</a:t>
            </a:r>
            <a:r>
              <a:rPr lang="zh-CN" altLang="en-US" dirty="0"/>
              <a:t>经过变更在传给下一层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xmlns=""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pic>
        <p:nvPicPr>
          <p:cNvPr id="19458" name="Picture 2" descr="https://upload.wikimedia.org/wikipedia/commons/thumb/d/d6/MMU_and_IOMMU.svg/282px-MMU_and_IOMMU.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800" y="-4861048"/>
            <a:ext cx="268605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085750" y="-4847445"/>
            <a:ext cx="14109888" cy="1077218"/>
          </a:xfrm>
          <a:prstGeom prst="rect">
            <a:avLst/>
          </a:prstGeom>
          <a:noFill/>
        </p:spPr>
        <p:txBody>
          <a:bodyPr wrap="none" rtlCol="0">
            <a:spAutoFit/>
          </a:bodyPr>
          <a:lstStyle/>
          <a:p>
            <a:r>
              <a:rPr kumimoji="1" lang="zh-CN" altLang="en-US" sz="1600" dirty="0"/>
              <a:t>有</a:t>
            </a:r>
            <a:r>
              <a:rPr kumimoji="1" lang="en-US" altLang="zh-CN" sz="1600" b="1" dirty="0">
                <a:solidFill>
                  <a:srgbClr val="FF0000"/>
                </a:solidFill>
              </a:rPr>
              <a:t>MMU</a:t>
            </a:r>
            <a:r>
              <a:rPr kumimoji="1" lang="zh-CN" altLang="en-US" sz="1600" dirty="0"/>
              <a:t>和</a:t>
            </a:r>
            <a:r>
              <a:rPr kumimoji="1" lang="en-US" altLang="zh-CN" sz="1600" b="1" dirty="0">
                <a:solidFill>
                  <a:srgbClr val="FF0000"/>
                </a:solidFill>
              </a:rPr>
              <a:t>IOMMU</a:t>
            </a:r>
            <a:r>
              <a:rPr kumimoji="1" lang="zh-CN" altLang="en-US" sz="1600" dirty="0"/>
              <a:t>，两个不同</a:t>
            </a:r>
            <a:endParaRPr kumimoji="1" lang="en-US" altLang="zh-CN" sz="1600" dirty="0"/>
          </a:p>
          <a:p>
            <a:pPr marL="285750" indent="-285750">
              <a:buFont typeface="Arial" panose="020B0604020202020204" pitchFamily="34" charset="0"/>
              <a:buChar char="•"/>
            </a:pPr>
            <a:r>
              <a:rPr lang="en-US" altLang="zh-CN" sz="1600" dirty="0"/>
              <a:t>MMU translates </a:t>
            </a:r>
            <a:r>
              <a:rPr lang="en-US" altLang="zh-CN" sz="1600" b="1" dirty="0"/>
              <a:t>CPU-visible</a:t>
            </a:r>
            <a:r>
              <a:rPr lang="en-US" altLang="zh-CN" sz="1600" dirty="0"/>
              <a:t> virtual addresses to physical addresses, MMU</a:t>
            </a:r>
            <a:r>
              <a:rPr lang="zh-CN" altLang="en-US" sz="1600" dirty="0"/>
              <a:t>主要是对</a:t>
            </a:r>
            <a:r>
              <a:rPr lang="en-US" altLang="zh-CN" sz="1600" dirty="0"/>
              <a:t>CPU</a:t>
            </a:r>
            <a:r>
              <a:rPr lang="zh-CN" altLang="en-US" sz="1600" dirty="0"/>
              <a:t>起作用的</a:t>
            </a:r>
            <a:endParaRPr lang="en-US" altLang="zh-CN" sz="1600" dirty="0"/>
          </a:p>
          <a:p>
            <a:pPr marL="285750" indent="-285750">
              <a:buFont typeface="Arial" panose="020B0604020202020204" pitchFamily="34" charset="0"/>
              <a:buChar char="•"/>
            </a:pPr>
            <a:r>
              <a:rPr kumimoji="1" lang="en-US" altLang="zh-CN" sz="1600" dirty="0"/>
              <a:t>IOMMU </a:t>
            </a:r>
            <a:r>
              <a:rPr lang="en-US" altLang="ja-JP" sz="1600" dirty="0"/>
              <a:t>maps device-visible virtual addresses (also called </a:t>
            </a:r>
            <a:r>
              <a:rPr lang="en-US" altLang="ja-JP" sz="1600" i="1" dirty="0"/>
              <a:t>device addresses</a:t>
            </a:r>
            <a:r>
              <a:rPr lang="en-US" altLang="ja-JP" sz="1600" dirty="0"/>
              <a:t> or </a:t>
            </a:r>
            <a:r>
              <a:rPr lang="en-US" altLang="ja-JP" sz="1600" i="1" dirty="0"/>
              <a:t>I/O addresses</a:t>
            </a:r>
            <a:r>
              <a:rPr lang="en-US" altLang="ja-JP" sz="1600" dirty="0"/>
              <a:t> in this context) to physical addresses, </a:t>
            </a:r>
            <a:r>
              <a:rPr lang="en-US" altLang="zh-CN" sz="1600" dirty="0"/>
              <a:t>IOMMU</a:t>
            </a:r>
            <a:r>
              <a:rPr lang="zh-CN" altLang="en-US" sz="1600" dirty="0"/>
              <a:t>是对周边</a:t>
            </a:r>
            <a:r>
              <a:rPr lang="en-US" altLang="zh-CN" sz="1600" dirty="0"/>
              <a:t>device</a:t>
            </a:r>
            <a:r>
              <a:rPr lang="zh-CN" altLang="en-US" sz="1600" dirty="0"/>
              <a:t>起作用的</a:t>
            </a:r>
            <a:endParaRPr lang="en-US" altLang="zh-CN" sz="1600" dirty="0"/>
          </a:p>
          <a:p>
            <a:pPr marL="742950" lvl="1" indent="-285750">
              <a:buFont typeface="Arial" panose="020B0604020202020204" pitchFamily="34" charset="0"/>
              <a:buChar char="•"/>
            </a:pPr>
            <a:r>
              <a:rPr lang="en-US" altLang="ja-JP" sz="1600" dirty="0"/>
              <a:t>Some units also provide memory protection from faulty or malicious devices, </a:t>
            </a:r>
            <a:r>
              <a:rPr lang="zh-CN" altLang="en-US" sz="1600" dirty="0"/>
              <a:t>在</a:t>
            </a:r>
            <a:r>
              <a:rPr lang="en-US" altLang="zh-CN" sz="1600" dirty="0"/>
              <a:t>security</a:t>
            </a:r>
            <a:r>
              <a:rPr lang="zh-CN" altLang="en-US" sz="1600" dirty="0"/>
              <a:t>面上来讲，有些</a:t>
            </a:r>
            <a:r>
              <a:rPr lang="en-US" altLang="zh-CN" sz="1600" dirty="0"/>
              <a:t>IOMMU</a:t>
            </a:r>
            <a:r>
              <a:rPr lang="zh-CN" altLang="en-US" sz="1600" dirty="0"/>
              <a:t>可以提供</a:t>
            </a:r>
            <a:r>
              <a:rPr lang="en-US" altLang="zh-CN" sz="1600" dirty="0"/>
              <a:t>memory address access control</a:t>
            </a:r>
          </a:p>
        </p:txBody>
      </p:sp>
    </p:spTree>
    <p:extLst>
      <p:ext uri="{BB962C8B-B14F-4D97-AF65-F5344CB8AC3E}">
        <p14:creationId xmlns:p14="http://schemas.microsoft.com/office/powerpoint/2010/main" val="7896889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xmlns=""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a16="http://schemas.microsoft.com/office/drawing/2014/main" xmlns=""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a16="http://schemas.microsoft.com/office/drawing/2014/main" xmlns=""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a16="http://schemas.microsoft.com/office/drawing/2014/main" xmlns=""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a16="http://schemas.microsoft.com/office/drawing/2014/main" xmlns=""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a16="http://schemas.microsoft.com/office/drawing/2014/main" xmlns=""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a16="http://schemas.microsoft.com/office/drawing/2014/main" xmlns=""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a16="http://schemas.microsoft.com/office/drawing/2014/main" xmlns=""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a16="http://schemas.microsoft.com/office/drawing/2014/main" xmlns=""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a16="http://schemas.microsoft.com/office/drawing/2014/main" xmlns=""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a16="http://schemas.microsoft.com/office/drawing/2014/main" xmlns=""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a16="http://schemas.microsoft.com/office/drawing/2014/main" xmlns=""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a16="http://schemas.microsoft.com/office/drawing/2014/main" xmlns=""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a16="http://schemas.microsoft.com/office/drawing/2014/main" xmlns=""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a16="http://schemas.microsoft.com/office/drawing/2014/main" xmlns=""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a16="http://schemas.microsoft.com/office/drawing/2014/main" xmlns=""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a16="http://schemas.microsoft.com/office/drawing/2014/main" xmlns=""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a16="http://schemas.microsoft.com/office/drawing/2014/main" xmlns=""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a16="http://schemas.microsoft.com/office/drawing/2014/main" xmlns=""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a16="http://schemas.microsoft.com/office/drawing/2014/main" xmlns=""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pic>
        <p:nvPicPr>
          <p:cNvPr id="18" name="Picture 17">
            <a:extLst>
              <a:ext uri="{FF2B5EF4-FFF2-40B4-BE49-F238E27FC236}">
                <a16:creationId xmlns:a16="http://schemas.microsoft.com/office/drawing/2014/main" xmlns="" id="{5AD4DF9D-D828-4B85-BA00-68AAB7F9F12A}"/>
              </a:ext>
            </a:extLst>
          </p:cNvPr>
          <p:cNvPicPr>
            <a:picLocks noChangeAspect="1"/>
          </p:cNvPicPr>
          <p:nvPr/>
        </p:nvPicPr>
        <p:blipFill>
          <a:blip r:embed="rId10"/>
          <a:stretch>
            <a:fillRect/>
          </a:stretch>
        </p:blipFill>
        <p:spPr>
          <a:xfrm>
            <a:off x="5804869" y="10957303"/>
            <a:ext cx="5367311" cy="2757907"/>
          </a:xfrm>
          <a:prstGeom prst="rect">
            <a:avLst/>
          </a:prstGeom>
        </p:spPr>
      </p:pic>
      <p:sp>
        <p:nvSpPr>
          <p:cNvPr id="19" name="TextBox 18">
            <a:extLst>
              <a:ext uri="{FF2B5EF4-FFF2-40B4-BE49-F238E27FC236}">
                <a16:creationId xmlns:a16="http://schemas.microsoft.com/office/drawing/2014/main" xmlns="" id="{FB551AD8-1700-47E4-8F3C-0A17DCE905E5}"/>
              </a:ext>
            </a:extLst>
          </p:cNvPr>
          <p:cNvSpPr txBox="1"/>
          <p:nvPr/>
        </p:nvSpPr>
        <p:spPr>
          <a:xfrm>
            <a:off x="4732705" y="12139385"/>
            <a:ext cx="3638625" cy="73866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(resilient to failure)</a:t>
            </a:r>
          </a:p>
          <a:p>
            <a:r>
              <a:rPr lang="zh-CN" altLang="en-US" sz="1200" dirty="0"/>
              <a:t>对应</a:t>
            </a:r>
            <a:r>
              <a:rPr lang="en-US" altLang="zh-CN" sz="1200" dirty="0"/>
              <a:t>disaster recovery</a:t>
            </a:r>
            <a:r>
              <a:rPr lang="zh-CN" altLang="en-US" sz="1200" dirty="0"/>
              <a:t>，将</a:t>
            </a:r>
            <a:r>
              <a:rPr lang="en-US" altLang="zh-CN" sz="1200" dirty="0"/>
              <a:t>service replicate</a:t>
            </a:r>
            <a:r>
              <a:rPr lang="zh-CN" altLang="en-US" sz="1200" dirty="0"/>
              <a:t>到不同</a:t>
            </a:r>
            <a:r>
              <a:rPr lang="en-US" altLang="zh-CN" sz="1200" dirty="0"/>
              <a:t>zone</a:t>
            </a:r>
          </a:p>
          <a:p>
            <a:r>
              <a:rPr lang="zh-CN" altLang="en-US" sz="1200" dirty="0"/>
              <a:t>并且加入</a:t>
            </a:r>
            <a:r>
              <a:rPr lang="en-US" altLang="zh-CN" sz="1200" dirty="0"/>
              <a:t>load balancer</a:t>
            </a:r>
            <a:endParaRPr lang="en-US" sz="1200" dirty="0"/>
          </a:p>
        </p:txBody>
      </p:sp>
      <p:pic>
        <p:nvPicPr>
          <p:cNvPr id="22" name="Picture 21">
            <a:extLst>
              <a:ext uri="{FF2B5EF4-FFF2-40B4-BE49-F238E27FC236}">
                <a16:creationId xmlns:a16="http://schemas.microsoft.com/office/drawing/2014/main" xmlns="" id="{08ADBA9C-E2FA-4249-81BE-77D0521E69C5}"/>
              </a:ext>
            </a:extLst>
          </p:cNvPr>
          <p:cNvPicPr>
            <a:picLocks noChangeAspect="1"/>
          </p:cNvPicPr>
          <p:nvPr/>
        </p:nvPicPr>
        <p:blipFill>
          <a:blip r:embed="rId11"/>
          <a:stretch>
            <a:fillRect/>
          </a:stretch>
        </p:blipFill>
        <p:spPr>
          <a:xfrm>
            <a:off x="5668917" y="13973032"/>
            <a:ext cx="6858000" cy="3536041"/>
          </a:xfrm>
          <a:prstGeom prst="rect">
            <a:avLst/>
          </a:prstGeom>
        </p:spPr>
      </p:pic>
      <p:sp>
        <p:nvSpPr>
          <p:cNvPr id="23" name="TextBox 22">
            <a:extLst>
              <a:ext uri="{FF2B5EF4-FFF2-40B4-BE49-F238E27FC236}">
                <a16:creationId xmlns:a16="http://schemas.microsoft.com/office/drawing/2014/main" xmlns="" id="{2B5397A7-D817-4F66-BF33-08E244CF62C4}"/>
              </a:ext>
            </a:extLst>
          </p:cNvPr>
          <p:cNvSpPr txBox="1"/>
          <p:nvPr/>
        </p:nvSpPr>
        <p:spPr>
          <a:xfrm>
            <a:off x="3926395" y="15877256"/>
            <a:ext cx="4444935"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(security)</a:t>
            </a:r>
          </a:p>
          <a:p>
            <a:r>
              <a:rPr lang="zh-CN" altLang="en-US" sz="1200" dirty="0"/>
              <a:t>将</a:t>
            </a:r>
            <a:r>
              <a:rPr lang="en-US" altLang="zh-CN" sz="1200" dirty="0"/>
              <a:t>Upload servers</a:t>
            </a:r>
            <a:r>
              <a:rPr lang="zh-CN" altLang="en-US" sz="1200" dirty="0"/>
              <a:t>也</a:t>
            </a:r>
            <a:r>
              <a:rPr lang="en-US" altLang="zh-CN" sz="1200" dirty="0"/>
              <a:t>load balance</a:t>
            </a:r>
          </a:p>
          <a:p>
            <a:r>
              <a:rPr lang="zh-CN" altLang="en-US" sz="1200" dirty="0"/>
              <a:t>并且将</a:t>
            </a:r>
            <a:r>
              <a:rPr lang="en-US" altLang="zh-CN" sz="1200" dirty="0"/>
              <a:t>thumbnail servers</a:t>
            </a:r>
            <a:r>
              <a:rPr lang="zh-CN" altLang="en-US" sz="1200" dirty="0"/>
              <a:t>放到</a:t>
            </a:r>
            <a:r>
              <a:rPr lang="en-US" altLang="zh-CN" sz="1200" dirty="0"/>
              <a:t>internal network</a:t>
            </a:r>
            <a:r>
              <a:rPr lang="zh-CN" altLang="en-US" sz="1200" dirty="0"/>
              <a:t>中，</a:t>
            </a:r>
            <a:endParaRPr lang="en-US" altLang="zh-CN" sz="1200" dirty="0"/>
          </a:p>
          <a:p>
            <a:r>
              <a:rPr lang="zh-CN" altLang="en-US" sz="1200" dirty="0"/>
              <a:t>这样</a:t>
            </a:r>
            <a:r>
              <a:rPr lang="en-US" altLang="zh-CN" sz="1200" dirty="0"/>
              <a:t>hacker</a:t>
            </a:r>
            <a:r>
              <a:rPr lang="zh-CN" altLang="en-US" sz="1200" dirty="0"/>
              <a:t>就必须先攻破</a:t>
            </a:r>
            <a:r>
              <a:rPr lang="en-US" altLang="zh-CN" sz="1200" dirty="0"/>
              <a:t>upload servers</a:t>
            </a:r>
            <a:r>
              <a:rPr lang="zh-CN" altLang="en-US" sz="1200" dirty="0"/>
              <a:t>才能到</a:t>
            </a:r>
            <a:r>
              <a:rPr lang="en-US" altLang="zh-CN" sz="1200" dirty="0"/>
              <a:t>thumbnail servers</a:t>
            </a:r>
            <a:endParaRPr lang="en-US" sz="1200" dirty="0"/>
          </a:p>
        </p:txBody>
      </p:sp>
    </p:spTree>
    <p:extLst>
      <p:ext uri="{BB962C8B-B14F-4D97-AF65-F5344CB8AC3E}">
        <p14:creationId xmlns:p14="http://schemas.microsoft.com/office/powerpoint/2010/main" val="331567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2339752"/>
            <a:ext cx="6858000" cy="1754326"/>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a:t>这张</a:t>
            </a:r>
            <a:r>
              <a:rPr lang="en-US" altLang="zh-CN" sz="1200" dirty="0"/>
              <a:t>slide</a:t>
            </a:r>
            <a:r>
              <a:rPr lang="zh-CN" altLang="en-US" sz="1200" dirty="0"/>
              <a:t>主要是给出一些车企给出的</a:t>
            </a:r>
            <a:r>
              <a:rPr lang="en-US" altLang="zh-CN" sz="1200" dirty="0"/>
              <a:t>security requirement</a:t>
            </a:r>
            <a:r>
              <a:rPr lang="zh-CN" altLang="en-US" sz="1200" dirty="0"/>
              <a:t>的例子，目的让自己对</a:t>
            </a:r>
            <a:r>
              <a:rPr lang="en-US" altLang="zh-CN" sz="1200" dirty="0"/>
              <a:t>requirement</a:t>
            </a:r>
            <a:r>
              <a:rPr lang="zh-CN" altLang="en-US" sz="1200" dirty="0"/>
              <a:t>有一个初步认识</a:t>
            </a:r>
            <a:endParaRPr lang="en-US" altLang="zh-CN" sz="1200" dirty="0"/>
          </a:p>
          <a:p>
            <a:endParaRPr lang="en-US" altLang="zh-CN" sz="1200" dirty="0"/>
          </a:p>
          <a:p>
            <a:r>
              <a:rPr lang="zh-CN" altLang="en-US" sz="1200" dirty="0"/>
              <a:t>以下是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a:t>…</a:t>
            </a:r>
          </a:p>
          <a:p>
            <a:r>
              <a:rPr lang="en-US" altLang="ja-JP" sz="1200" dirty="0"/>
              <a:t>-----------------------------------</a:t>
            </a:r>
          </a:p>
          <a:p>
            <a:r>
              <a:rPr lang="zh-CN" altLang="en-US" sz="1200" dirty="0"/>
              <a:t>以下是</a:t>
            </a:r>
            <a:r>
              <a:rPr lang="en-US" altLang="zh-CN" sz="1200" dirty="0"/>
              <a:t>Toyota North America</a:t>
            </a:r>
            <a:r>
              <a:rPr lang="zh-CN" altLang="en-US" sz="1200" dirty="0"/>
              <a:t>的</a:t>
            </a:r>
            <a:r>
              <a:rPr lang="en-US" altLang="zh-CN" sz="1200" dirty="0"/>
              <a:t>security requirement</a:t>
            </a:r>
            <a:r>
              <a:rPr lang="zh-CN" altLang="en-US" sz="1200" dirty="0"/>
              <a:t>，其视点是从硬件和软件两个方面分类的</a:t>
            </a:r>
            <a:endParaRPr lang="en-US" altLang="zh-CN" sz="1200" dirty="0"/>
          </a:p>
          <a:p>
            <a:r>
              <a:rPr lang="zh-CN" altLang="en-US" sz="1200" dirty="0"/>
              <a:t>只做参考</a:t>
            </a:r>
            <a:endParaRPr lang="en-US" altLang="zh-CN" sz="1200" dirty="0"/>
          </a:p>
          <a:p>
            <a:pPr marL="171450" indent="-171450">
              <a:buFont typeface="Arial" panose="020B0604020202020204" pitchFamily="34" charset="0"/>
              <a:buChar char="•"/>
            </a:pPr>
            <a:r>
              <a:rPr lang="en-US" altLang="zh-CN" sz="1200" dirty="0"/>
              <a:t>Secure boot</a:t>
            </a:r>
          </a:p>
          <a:p>
            <a:pPr marL="628650" lvl="1" indent="-171450">
              <a:buFont typeface="Arial" panose="020B0604020202020204" pitchFamily="34" charset="0"/>
              <a:buChar char="•"/>
            </a:pPr>
            <a:r>
              <a:rPr lang="zh-CN" altLang="en-US" sz="1200" dirty="0"/>
              <a:t>在</a:t>
            </a:r>
            <a:r>
              <a:rPr lang="en-US" altLang="zh-CN" sz="1200" dirty="0"/>
              <a:t>root of trust (e.g., </a:t>
            </a:r>
            <a:r>
              <a:rPr lang="en-US" altLang="zh-CN" sz="1200" dirty="0" err="1"/>
              <a:t>eFuse</a:t>
            </a:r>
            <a:r>
              <a:rPr lang="en-US" altLang="zh-CN" sz="1200" dirty="0"/>
              <a:t>)</a:t>
            </a:r>
            <a:r>
              <a:rPr lang="zh-CN" altLang="en-US" sz="1200" dirty="0"/>
              <a:t>中能存几个</a:t>
            </a:r>
            <a:r>
              <a:rPr lang="en-US" altLang="zh-CN" sz="1200" dirty="0"/>
              <a:t>key</a:t>
            </a:r>
          </a:p>
          <a:p>
            <a:pPr marL="628650" lvl="1" indent="-171450">
              <a:buFont typeface="Arial" panose="020B0604020202020204" pitchFamily="34" charset="0"/>
              <a:buChar char="•"/>
            </a:pPr>
            <a:r>
              <a:rPr lang="en-US" altLang="zh-CN" sz="1200" dirty="0"/>
              <a:t>Secure boot</a:t>
            </a:r>
            <a:r>
              <a:rPr lang="zh-CN" altLang="en-US" sz="1200" dirty="0"/>
              <a:t>的</a:t>
            </a:r>
            <a:r>
              <a:rPr lang="en-US" altLang="zh-CN" sz="1200" dirty="0"/>
              <a:t>flow</a:t>
            </a:r>
            <a:r>
              <a:rPr lang="zh-CN" altLang="en-US" sz="1200" dirty="0"/>
              <a:t>应该遵守</a:t>
            </a:r>
            <a:r>
              <a:rPr lang="en-US" altLang="zh-CN" sz="1200" dirty="0"/>
              <a:t>xxx standard (e.g., UEFI 2.7)</a:t>
            </a:r>
          </a:p>
          <a:p>
            <a:pPr marL="171450" indent="-171450">
              <a:buFont typeface="Arial" panose="020B0604020202020204" pitchFamily="34" charset="0"/>
              <a:buChar char="•"/>
            </a:pPr>
            <a:r>
              <a:rPr lang="en-US" altLang="zh-CN" sz="1200" dirty="0"/>
              <a:t>Access control</a:t>
            </a:r>
          </a:p>
          <a:p>
            <a:pPr marL="628650" lvl="1" indent="-171450">
              <a:buFont typeface="Arial" panose="020B0604020202020204" pitchFamily="34" charset="0"/>
              <a:buChar char="•"/>
            </a:pPr>
            <a:r>
              <a:rPr lang="en-US" altLang="zh-CN" sz="1200" dirty="0"/>
              <a:t>Access control module</a:t>
            </a:r>
            <a:r>
              <a:rPr lang="zh-CN" altLang="en-US" sz="1200" dirty="0"/>
              <a:t>在系统的那个层面上，</a:t>
            </a:r>
            <a:r>
              <a:rPr lang="en-US" altLang="zh-CN" sz="1200" dirty="0"/>
              <a:t>e.g., ARM</a:t>
            </a:r>
            <a:r>
              <a:rPr lang="zh-CN" altLang="en-US" sz="1200" dirty="0"/>
              <a:t>构架的话</a:t>
            </a:r>
            <a:r>
              <a:rPr lang="en-US" altLang="zh-CN" sz="1200" dirty="0"/>
              <a:t>Toyota</a:t>
            </a:r>
            <a:r>
              <a:rPr lang="zh-CN" altLang="en-US" sz="1200" dirty="0"/>
              <a:t>要求在</a:t>
            </a:r>
            <a:r>
              <a:rPr lang="en-US" altLang="zh-CN" sz="1200" dirty="0"/>
              <a:t>EL2</a:t>
            </a:r>
            <a:r>
              <a:rPr lang="zh-CN" altLang="en-US" sz="1200" dirty="0"/>
              <a:t>上</a:t>
            </a:r>
            <a:endParaRPr lang="en-US" altLang="zh-CN" sz="1200" dirty="0"/>
          </a:p>
          <a:p>
            <a:pPr marL="628650" lvl="1" indent="-171450">
              <a:buFont typeface="Arial" panose="020B0604020202020204" pitchFamily="34" charset="0"/>
              <a:buChar char="•"/>
            </a:pPr>
            <a:r>
              <a:rPr lang="en-US" altLang="zh-CN" sz="1200" dirty="0"/>
              <a:t>Access policy</a:t>
            </a:r>
            <a:r>
              <a:rPr lang="zh-CN" altLang="en-US" sz="1200" dirty="0"/>
              <a:t>能否</a:t>
            </a:r>
            <a:r>
              <a:rPr lang="en-US" altLang="zh-CN" sz="1200" dirty="0"/>
              <a:t>dynamically change</a:t>
            </a:r>
            <a:r>
              <a:rPr lang="zh-CN" altLang="en-US" sz="1200" dirty="0"/>
              <a:t>，能的话可能是</a:t>
            </a:r>
            <a:r>
              <a:rPr lang="en-US" altLang="zh-CN" sz="1200" dirty="0"/>
              <a:t>security</a:t>
            </a:r>
            <a:r>
              <a:rPr lang="zh-CN" altLang="en-US" sz="1200" dirty="0"/>
              <a:t>隐患</a:t>
            </a:r>
            <a:endParaRPr lang="en-US" altLang="zh-CN" sz="1200" dirty="0"/>
          </a:p>
          <a:p>
            <a:pPr marL="171450" indent="-171450">
              <a:buFont typeface="Arial" panose="020B0604020202020204" pitchFamily="34" charset="0"/>
              <a:buChar char="•"/>
            </a:pPr>
            <a:r>
              <a:rPr lang="en-US" altLang="zh-CN" sz="1200" dirty="0"/>
              <a:t>Key management</a:t>
            </a:r>
          </a:p>
          <a:p>
            <a:pPr marL="628650" lvl="1" indent="-171450">
              <a:buFont typeface="Arial" panose="020B0604020202020204" pitchFamily="34" charset="0"/>
              <a:buChar char="•"/>
            </a:pPr>
            <a:r>
              <a:rPr lang="zh-CN" altLang="en-US" sz="1200" dirty="0"/>
              <a:t>在</a:t>
            </a:r>
            <a:r>
              <a:rPr lang="en-US" altLang="zh-CN" sz="1200" dirty="0"/>
              <a:t>Debug/Release</a:t>
            </a:r>
            <a:r>
              <a:rPr lang="zh-CN" altLang="en-US" sz="1200" dirty="0"/>
              <a:t>时，</a:t>
            </a:r>
            <a:r>
              <a:rPr lang="en-US" altLang="zh-CN" sz="1200" dirty="0"/>
              <a:t>key</a:t>
            </a:r>
            <a:r>
              <a:rPr lang="zh-CN" altLang="en-US" sz="1200" dirty="0"/>
              <a:t>的管理</a:t>
            </a:r>
            <a:r>
              <a:rPr lang="en-US" altLang="zh-CN" sz="1200" dirty="0"/>
              <a:t>(which key is readable)</a:t>
            </a:r>
          </a:p>
          <a:p>
            <a:pPr marL="171450" indent="-171450">
              <a:buFont typeface="Arial" panose="020B0604020202020204" pitchFamily="34" charset="0"/>
              <a:buChar char="•"/>
            </a:pPr>
            <a:r>
              <a:rPr lang="en-US" altLang="zh-CN" sz="1200" dirty="0"/>
              <a:t>Crypto Engine</a:t>
            </a:r>
          </a:p>
          <a:p>
            <a:pPr marL="628650" lvl="1" indent="-171450">
              <a:buFont typeface="Arial" panose="020B0604020202020204" pitchFamily="34" charset="0"/>
              <a:buChar char="•"/>
            </a:pPr>
            <a:r>
              <a:rPr lang="zh-CN" altLang="en-US" sz="1200" dirty="0"/>
              <a:t>应该遵守</a:t>
            </a:r>
            <a:r>
              <a:rPr lang="en-US" altLang="zh-CN" sz="1200" dirty="0"/>
              <a:t>FIPS 140</a:t>
            </a:r>
            <a:r>
              <a:rPr lang="zh-CN" altLang="en-US" sz="1200" dirty="0"/>
              <a:t>什么的</a:t>
            </a:r>
            <a:r>
              <a:rPr lang="en-US" altLang="zh-CN" sz="1200" dirty="0"/>
              <a:t>standard</a:t>
            </a:r>
          </a:p>
          <a:p>
            <a:pPr marL="171450" indent="-171450">
              <a:buFont typeface="Arial" panose="020B0604020202020204" pitchFamily="34" charset="0"/>
              <a:buChar char="•"/>
            </a:pPr>
            <a:r>
              <a:rPr lang="en-US" altLang="zh-CN" sz="1200" dirty="0"/>
              <a:t>Secure debug</a:t>
            </a:r>
          </a:p>
          <a:p>
            <a:pPr marL="628650" lvl="1" indent="-171450">
              <a:buFont typeface="Arial" panose="020B0604020202020204" pitchFamily="34" charset="0"/>
              <a:buChar char="•"/>
            </a:pPr>
            <a:r>
              <a:rPr lang="en-US" altLang="zh-CN" sz="1200" dirty="0"/>
              <a:t>Close debug ports after release</a:t>
            </a:r>
          </a:p>
          <a:p>
            <a:pPr marL="628650" lvl="1" indent="-171450">
              <a:buFont typeface="Arial" panose="020B0604020202020204" pitchFamily="34" charset="0"/>
              <a:buChar char="•"/>
            </a:pPr>
            <a:r>
              <a:rPr lang="en-US" altLang="zh-CN" sz="1200" dirty="0"/>
              <a:t>Need authentication when debugging, etc.</a:t>
            </a:r>
          </a:p>
          <a:p>
            <a:pPr marL="171450" indent="-171450">
              <a:buFont typeface="Arial" panose="020B0604020202020204" pitchFamily="34" charset="0"/>
              <a:buChar char="•"/>
            </a:pPr>
            <a:r>
              <a:rPr lang="en-US" altLang="zh-CN" sz="1200" dirty="0"/>
              <a:t>Security performance</a:t>
            </a:r>
          </a:p>
          <a:p>
            <a:pPr marL="628650" lvl="1" indent="-171450">
              <a:buFont typeface="Arial" panose="020B0604020202020204" pitchFamily="34" charset="0"/>
              <a:buChar char="•"/>
            </a:pPr>
            <a:r>
              <a:rPr lang="zh-CN" altLang="en-US" sz="1200" dirty="0"/>
              <a:t>比如</a:t>
            </a:r>
            <a:r>
              <a:rPr lang="en-US" altLang="zh-CN" sz="1200" dirty="0" err="1"/>
              <a:t>TrustZone</a:t>
            </a:r>
            <a:r>
              <a:rPr lang="zh-CN" altLang="en-US" sz="1200" dirty="0"/>
              <a:t>的写入</a:t>
            </a:r>
            <a:r>
              <a:rPr lang="en-US" altLang="zh-CN" sz="1200" dirty="0"/>
              <a:t>/</a:t>
            </a:r>
            <a:r>
              <a:rPr lang="zh-CN" altLang="en-US" sz="1200" dirty="0"/>
              <a:t>读出速度应该小于</a:t>
            </a:r>
            <a:r>
              <a:rPr lang="en-US" altLang="zh-CN" sz="1200" dirty="0"/>
              <a:t>50 us</a:t>
            </a:r>
          </a:p>
          <a:p>
            <a:pPr marL="171450" indent="-171450">
              <a:buFont typeface="Arial" panose="020B0604020202020204" pitchFamily="34" charset="0"/>
              <a:buChar char="•"/>
            </a:pPr>
            <a:r>
              <a:rPr lang="en-US" altLang="zh-CN" sz="1200" dirty="0"/>
              <a:t>Secure storage</a:t>
            </a:r>
          </a:p>
          <a:p>
            <a:pPr marL="628650" lvl="1" indent="-171450">
              <a:buFont typeface="Arial" panose="020B0604020202020204" pitchFamily="34" charset="0"/>
              <a:buChar char="•"/>
            </a:pPr>
            <a:r>
              <a:rPr lang="en-US" altLang="zh-CN" sz="1200" dirty="0"/>
              <a:t>Follow TCG OPAL 2.0 standard (</a:t>
            </a:r>
            <a:r>
              <a:rPr lang="zh-CN" altLang="en-US" sz="1200" dirty="0"/>
              <a:t>这个似乎是定义</a:t>
            </a:r>
            <a:r>
              <a:rPr lang="en-US" altLang="zh-CN" sz="1200" dirty="0"/>
              <a:t>SSD</a:t>
            </a:r>
            <a:r>
              <a:rPr lang="zh-CN" altLang="en-US" sz="1200" dirty="0"/>
              <a:t>拥有硬件上的加密功能，能将得到的数据加密后再保存</a:t>
            </a:r>
            <a:r>
              <a:rPr lang="en-US" altLang="zh-CN" sz="1200" dirty="0"/>
              <a:t>)</a:t>
            </a:r>
          </a:p>
          <a:p>
            <a:pPr marL="171450" indent="-171450">
              <a:buFont typeface="Arial" panose="020B0604020202020204" pitchFamily="34" charset="0"/>
              <a:buChar char="•"/>
            </a:pPr>
            <a:r>
              <a:rPr lang="en-US" altLang="zh-CN" sz="1200" dirty="0"/>
              <a:t>Etc.</a:t>
            </a:r>
          </a:p>
          <a:p>
            <a:pPr marL="171450" indent="-171450">
              <a:buFont typeface="Arial" panose="020B0604020202020204" pitchFamily="34" charset="0"/>
              <a:buChar char="•"/>
            </a:pPr>
            <a:endParaRPr lang="en-US" altLang="zh-CN" sz="1200" dirty="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a:latin typeface="Meiryo UI" panose="020B0604030504040204" pitchFamily="50" charset="-128"/>
                <a:ea typeface="Meiryo UI" panose="020B0604030504040204" pitchFamily="50" charset="-128"/>
              </a:rPr>
              <a:t>以下是</a:t>
            </a:r>
            <a:r>
              <a:rPr lang="en-US" altLang="zh-CN" sz="1200" dirty="0">
                <a:latin typeface="Meiryo UI" panose="020B0604030504040204" pitchFamily="50" charset="-128"/>
                <a:ea typeface="Meiryo UI" panose="020B0604030504040204" pitchFamily="50" charset="-128"/>
              </a:rPr>
              <a:t>Toyota JAPAN</a:t>
            </a:r>
            <a:r>
              <a:rPr lang="zh-CN" altLang="en-US" sz="1200" dirty="0">
                <a:latin typeface="Meiryo UI" panose="020B0604030504040204" pitchFamily="50" charset="-128"/>
                <a:ea typeface="Meiryo UI" panose="020B0604030504040204" pitchFamily="50" charset="-128"/>
              </a:rPr>
              <a:t>的</a:t>
            </a:r>
            <a:r>
              <a:rPr lang="en-US" altLang="zh-CN" sz="1200" dirty="0">
                <a:latin typeface="Meiryo UI" panose="020B0604030504040204" pitchFamily="50" charset="-128"/>
                <a:ea typeface="Meiryo UI" panose="020B0604030504040204" pitchFamily="50" charset="-128"/>
              </a:rPr>
              <a:t>security</a:t>
            </a:r>
            <a:r>
              <a:rPr lang="zh-CN" altLang="en-US" sz="1200" dirty="0">
                <a:latin typeface="Meiryo UI" panose="020B0604030504040204" pitchFamily="50" charset="-128"/>
                <a:ea typeface="Meiryo UI" panose="020B0604030504040204" pitchFamily="50" charset="-128"/>
              </a:rPr>
              <a:t>要件，感觉这个写的更有条理</a:t>
            </a:r>
            <a:endParaRPr lang="en-US" altLang="zh-CN" sz="1200" dirty="0">
              <a:latin typeface="Meiryo UI" panose="020B0604030504040204" pitchFamily="50" charset="-128"/>
              <a:ea typeface="Meiryo UI" panose="020B0604030504040204" pitchFamily="50" charset="-128"/>
            </a:endParaRPr>
          </a:p>
          <a:p>
            <a:r>
              <a:rPr lang="en-US" altLang="zh-CN" sz="1200" dirty="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TCG TPM2.0 </a:t>
            </a:r>
            <a:r>
              <a:rPr lang="en-US" altLang="ja-JP" sz="1200" dirty="0" err="1">
                <a:latin typeface="Meiryo UI" panose="020B0604030504040204" pitchFamily="50" charset="-128"/>
                <a:ea typeface="Meiryo UI" panose="020B0604030504040204" pitchFamily="50" charset="-128"/>
              </a:rPr>
              <a:t>Librart</a:t>
            </a:r>
            <a:r>
              <a:rPr lang="ja-JP" altLang="en-US" sz="1200" dirty="0">
                <a:latin typeface="Meiryo UI" panose="020B0604030504040204" pitchFamily="50" charset="-128"/>
                <a:ea typeface="Meiryo UI" panose="020B0604030504040204" pitchFamily="50" charset="-128"/>
              </a:rPr>
              <a:t>仕様に準拠したセキュリティチップを採用する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暗号鍵運用</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脆弱性対策</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暗号アルゴリズムに対して</a:t>
            </a:r>
            <a:r>
              <a:rPr lang="en-US" altLang="ja-JP" sz="1200" dirty="0">
                <a:latin typeface="Meiryo UI" panose="020B0604030504040204" pitchFamily="50" charset="-128"/>
                <a:ea typeface="Meiryo UI" panose="020B0604030504040204" pitchFamily="50" charset="-128"/>
              </a:rPr>
              <a:t>CAVP</a:t>
            </a:r>
            <a:r>
              <a:rPr lang="ja-JP" altLang="en-US" sz="1200" dirty="0">
                <a:latin typeface="Meiryo UI" panose="020B0604030504040204" pitchFamily="50" charset="-128"/>
                <a:ea typeface="Meiryo UI" panose="020B0604030504040204" pitchFamily="50" charset="-128"/>
              </a:rPr>
              <a:t>相当の動作確認をする</a:t>
            </a:r>
            <a:r>
              <a:rPr lang="en-US" altLang="ja-JP" sz="1200" dirty="0">
                <a:latin typeface="Meiryo UI" panose="020B0604030504040204" pitchFamily="50" charset="-128"/>
                <a:ea typeface="Meiryo UI" panose="020B0604030504040204" pitchFamily="50" charset="-128"/>
              </a:rPr>
              <a:t>, </a:t>
            </a:r>
            <a:r>
              <a:rPr lang="fr-FR" altLang="ja-JP" sz="1200" dirty="0">
                <a:latin typeface="Meiryo UI" panose="020B0604030504040204" pitchFamily="50" charset="-128"/>
                <a:ea typeface="Meiryo UI" panose="020B0604030504040204" pitchFamily="50" charset="-128"/>
              </a:rPr>
              <a:t>Cryptographic Algorithm Validation Program (</a:t>
            </a:r>
            <a:r>
              <a:rPr lang="fr-FR" altLang="ja-JP" sz="1200" b="1" dirty="0">
                <a:solidFill>
                  <a:srgbClr val="FF0000"/>
                </a:solidFill>
                <a:latin typeface="Meiryo UI" panose="020B0604030504040204" pitchFamily="50" charset="-128"/>
                <a:ea typeface="Meiryo UI" panose="020B0604030504040204" pitchFamily="50" charset="-128"/>
              </a:rPr>
              <a:t>CAVP</a:t>
            </a:r>
            <a:r>
              <a:rPr lang="fr-FR" altLang="ja-JP" sz="1200" dirty="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乱数生成器に対して</a:t>
            </a:r>
            <a:r>
              <a:rPr lang="en-US" altLang="ja-JP" sz="1200" dirty="0">
                <a:latin typeface="Meiryo UI" panose="020B0604030504040204" pitchFamily="50" charset="-128"/>
                <a:ea typeface="Meiryo UI" panose="020B0604030504040204" pitchFamily="50" charset="-128"/>
              </a:rPr>
              <a:t>AIS31(</a:t>
            </a:r>
            <a:r>
              <a:rPr lang="ja-JP" altLang="en-US" sz="1200" dirty="0">
                <a:latin typeface="Meiryo UI" panose="020B0604030504040204" pitchFamily="50" charset="-128"/>
                <a:ea typeface="Meiryo UI" panose="020B0604030504040204" pitchFamily="50" charset="-128"/>
              </a:rPr>
              <a:t>真性乱数</a:t>
            </a:r>
            <a:r>
              <a:rPr lang="en-US" altLang="ja-JP" sz="1200" dirty="0">
                <a:latin typeface="Meiryo UI" panose="020B0604030504040204" pitchFamily="50" charset="-128"/>
                <a:ea typeface="Meiryo UI" panose="020B0604030504040204" pitchFamily="50" charset="-128"/>
              </a:rPr>
              <a:t>)</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AIS20(</a:t>
            </a:r>
            <a:r>
              <a:rPr lang="ja-JP" altLang="en-US" sz="1200" dirty="0">
                <a:latin typeface="Meiryo UI" panose="020B0604030504040204" pitchFamily="50" charset="-128"/>
                <a:ea typeface="Meiryo UI" panose="020B0604030504040204" pitchFamily="50" charset="-128"/>
              </a:rPr>
              <a:t>疑似乱数</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相当の動作確認をする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リプログラミング時には完全性をチェックする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セキュアブートを行う</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侵入検知</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Firewall</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プライバシー</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HW</a:t>
            </a:r>
            <a:r>
              <a:rPr lang="ja-JP" altLang="en-US" sz="1200" dirty="0">
                <a:latin typeface="Meiryo UI" panose="020B0604030504040204" pitchFamily="50" charset="-128"/>
                <a:ea typeface="Meiryo UI" panose="020B0604030504040204" pitchFamily="50" charset="-128"/>
              </a:rPr>
              <a:t>で実装する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コンテンツの映像部分の暗号化</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Etc.</a:t>
            </a: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a:latin typeface="Meiryo UI" panose="020B0604030504040204" pitchFamily="50" charset="-128"/>
                <a:ea typeface="Meiryo UI" panose="020B0604030504040204" pitchFamily="50" charset="-128"/>
              </a:rPr>
              <a:t>比</a:t>
            </a:r>
            <a:r>
              <a:rPr lang="en-US" altLang="zh-CN" sz="1400" b="1" dirty="0">
                <a:latin typeface="Meiryo UI" panose="020B0604030504040204" pitchFamily="50" charset="-128"/>
                <a:ea typeface="Meiryo UI" panose="020B0604030504040204" pitchFamily="50" charset="-128"/>
              </a:rPr>
              <a:t>CAVP</a:t>
            </a:r>
            <a:r>
              <a:rPr lang="zh-CN" altLang="en-US" sz="1400" dirty="0">
                <a:latin typeface="Meiryo UI" panose="020B0604030504040204" pitchFamily="50" charset="-128"/>
                <a:ea typeface="Meiryo UI" panose="020B0604030504040204" pitchFamily="50" charset="-128"/>
              </a:rPr>
              <a:t>还要严格的加密</a:t>
            </a:r>
            <a:r>
              <a:rPr lang="en-US" altLang="zh-CN" sz="1400" dirty="0" err="1">
                <a:latin typeface="Meiryo UI" panose="020B0604030504040204" pitchFamily="50" charset="-128"/>
                <a:ea typeface="Meiryo UI" panose="020B0604030504040204" pitchFamily="50" charset="-128"/>
              </a:rPr>
              <a:t>algo</a:t>
            </a:r>
            <a:r>
              <a:rPr lang="zh-CN" altLang="en-US" sz="1400" dirty="0">
                <a:latin typeface="Meiryo UI" panose="020B0604030504040204" pitchFamily="50" charset="-128"/>
                <a:ea typeface="Meiryo UI" panose="020B0604030504040204" pitchFamily="50" charset="-128"/>
              </a:rPr>
              <a:t>认证有</a:t>
            </a:r>
            <a:r>
              <a:rPr lang="en-US" altLang="ja-JP" sz="1400" b="1" dirty="0">
                <a:solidFill>
                  <a:srgbClr val="FF0000"/>
                </a:solidFill>
                <a:latin typeface="Meiryo UI" panose="020B0604030504040204" pitchFamily="50" charset="-128"/>
                <a:ea typeface="Meiryo UI" panose="020B0604030504040204" pitchFamily="50" charset="-128"/>
              </a:rPr>
              <a:t>CMVP</a:t>
            </a:r>
            <a:r>
              <a:rPr lang="en-US" altLang="ja-JP" sz="1400" dirty="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zh-CN" altLang="en-US" sz="1400" dirty="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Specification (</a:t>
            </a:r>
            <a:r>
              <a:rPr lang="en-US" altLang="ja-JP" sz="1400" b="1" dirty="0">
                <a:solidFill>
                  <a:srgbClr val="FF0000"/>
                </a:solidFill>
                <a:latin typeface="Meiryo UI" panose="020B0604030504040204" pitchFamily="50" charset="-128"/>
                <a:ea typeface="Meiryo UI" panose="020B0604030504040204" pitchFamily="50" charset="-128"/>
              </a:rPr>
              <a:t>OPAL</a:t>
            </a:r>
            <a:r>
              <a:rPr lang="en-US" altLang="ja-JP" sz="1400" b="1"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p>
          <a:p>
            <a:pPr marL="285750" indent="-285750">
              <a:buFont typeface="Arial" panose="020B0604020202020204" pitchFamily="34" charset="0"/>
              <a:buChar char="•"/>
            </a:pPr>
            <a:r>
              <a:rPr lang="en-US" altLang="zh-CN" sz="1400" dirty="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a:solidFill>
                  <a:srgbClr val="FF0000"/>
                </a:solidFill>
                <a:latin typeface="Meiryo UI" panose="020B0604030504040204" pitchFamily="50" charset="-128"/>
                <a:ea typeface="Meiryo UI" panose="020B0604030504040204" pitchFamily="50" charset="-128"/>
              </a:rPr>
              <a:t>Checksec.sh</a:t>
            </a:r>
            <a:r>
              <a:rPr lang="en-US" altLang="zh-CN" sz="1400" dirty="0">
                <a:latin typeface="Meiryo UI" panose="020B0604030504040204" pitchFamily="50" charset="-128"/>
                <a:ea typeface="Meiryo UI" panose="020B0604030504040204" pitchFamily="50" charset="-128"/>
              </a:rPr>
              <a:t>, </a:t>
            </a:r>
            <a:r>
              <a:rPr lang="zh-CN" altLang="en-US" sz="1400" dirty="0">
                <a:latin typeface="Meiryo UI" panose="020B0604030504040204" pitchFamily="50" charset="-128"/>
                <a:ea typeface="Meiryo UI" panose="020B0604030504040204" pitchFamily="50" charset="-128"/>
              </a:rPr>
              <a:t>是一个从网上</a:t>
            </a:r>
            <a:r>
              <a:rPr lang="en-US" altLang="zh-CN" sz="1400" dirty="0">
                <a:latin typeface="Meiryo UI" panose="020B0604030504040204" pitchFamily="50" charset="-128"/>
                <a:ea typeface="Meiryo UI" panose="020B0604030504040204" pitchFamily="50" charset="-128"/>
              </a:rPr>
              <a:t>download</a:t>
            </a:r>
            <a:r>
              <a:rPr lang="zh-CN" altLang="en-US" sz="1400" dirty="0">
                <a:latin typeface="Meiryo UI" panose="020B0604030504040204" pitchFamily="50" charset="-128"/>
                <a:ea typeface="Meiryo UI" panose="020B0604030504040204" pitchFamily="50" charset="-128"/>
              </a:rPr>
              <a:t>下来的</a:t>
            </a:r>
            <a:r>
              <a:rPr lang="en-US" altLang="zh-CN" sz="1400" dirty="0">
                <a:latin typeface="Meiryo UI" panose="020B0604030504040204" pitchFamily="50" charset="-128"/>
                <a:ea typeface="Meiryo UI" panose="020B0604030504040204" pitchFamily="50" charset="-128"/>
              </a:rPr>
              <a:t>script</a:t>
            </a:r>
            <a:r>
              <a:rPr lang="zh-CN" altLang="en-US" sz="1400" dirty="0">
                <a:latin typeface="Meiryo UI" panose="020B0604030504040204" pitchFamily="50" charset="-128"/>
                <a:ea typeface="Meiryo UI" panose="020B0604030504040204" pitchFamily="50" charset="-128"/>
              </a:rPr>
              <a:t>，可以用来检测某个</a:t>
            </a:r>
            <a:r>
              <a:rPr lang="en-US" altLang="zh-CN" sz="1400" dirty="0" err="1">
                <a:latin typeface="Meiryo UI" panose="020B0604030504040204" pitchFamily="50" charset="-128"/>
                <a:ea typeface="Meiryo UI" panose="020B0604030504040204" pitchFamily="50" charset="-128"/>
              </a:rPr>
              <a:t>linux</a:t>
            </a:r>
            <a:r>
              <a:rPr lang="zh-CN" altLang="en-US" sz="1400" dirty="0">
                <a:latin typeface="Meiryo UI" panose="020B0604030504040204" pitchFamily="50" charset="-128"/>
                <a:ea typeface="Meiryo UI" panose="020B0604030504040204" pitchFamily="50" charset="-128"/>
              </a:rPr>
              <a:t>的</a:t>
            </a:r>
            <a:r>
              <a:rPr lang="en-US" altLang="zh-CN" sz="1400" dirty="0">
                <a:latin typeface="Meiryo UI" panose="020B0604030504040204" pitchFamily="50" charset="-128"/>
                <a:ea typeface="Meiryo UI" panose="020B0604030504040204" pitchFamily="50" charset="-128"/>
              </a:rPr>
              <a:t>ELF exe</a:t>
            </a:r>
            <a:r>
              <a:rPr lang="zh-CN" altLang="en-US" sz="1400" dirty="0">
                <a:latin typeface="Meiryo UI" panose="020B0604030504040204" pitchFamily="50" charset="-128"/>
                <a:ea typeface="Meiryo UI" panose="020B0604030504040204" pitchFamily="50" charset="-128"/>
              </a:rPr>
              <a:t>中使用的</a:t>
            </a:r>
            <a:r>
              <a:rPr lang="en-US" altLang="zh-CN" sz="1400" dirty="0">
                <a:latin typeface="Meiryo UI" panose="020B0604030504040204" pitchFamily="50" charset="-128"/>
                <a:ea typeface="Meiryo UI" panose="020B0604030504040204" pitchFamily="50" charset="-128"/>
              </a:rPr>
              <a:t>security mechanism</a:t>
            </a:r>
            <a:r>
              <a:rPr lang="zh-CN" altLang="en-US" sz="1400" dirty="0">
                <a:latin typeface="Meiryo UI" panose="020B0604030504040204" pitchFamily="50" charset="-128"/>
                <a:ea typeface="Meiryo UI" panose="020B0604030504040204" pitchFamily="50" charset="-128"/>
              </a:rPr>
              <a:t>，比如说看</a:t>
            </a:r>
            <a:r>
              <a:rPr lang="en-US" altLang="zh-CN" sz="1400" dirty="0">
                <a:latin typeface="Meiryo UI" panose="020B0604030504040204" pitchFamily="50" charset="-128"/>
                <a:ea typeface="Meiryo UI" panose="020B0604030504040204" pitchFamily="50" charset="-128"/>
              </a:rPr>
              <a:t>exe</a:t>
            </a:r>
            <a:r>
              <a:rPr lang="zh-CN" altLang="en-US" sz="1400" dirty="0">
                <a:latin typeface="Meiryo UI" panose="020B0604030504040204" pitchFamily="50" charset="-128"/>
                <a:ea typeface="Meiryo UI" panose="020B0604030504040204" pitchFamily="50" charset="-128"/>
              </a:rPr>
              <a:t>是否利用了</a:t>
            </a:r>
            <a:r>
              <a:rPr lang="en-US" altLang="zh-CN" sz="1400" dirty="0">
                <a:latin typeface="Meiryo UI" panose="020B0604030504040204" pitchFamily="50" charset="-128"/>
                <a:ea typeface="Meiryo UI" panose="020B0604030504040204" pitchFamily="50" charset="-128"/>
              </a:rPr>
              <a:t>stack canary</a:t>
            </a:r>
            <a:r>
              <a:rPr lang="zh-CN" altLang="en-US" sz="1400" dirty="0">
                <a:latin typeface="Meiryo UI" panose="020B0604030504040204" pitchFamily="50" charset="-128"/>
                <a:ea typeface="Meiryo UI" panose="020B0604030504040204" pitchFamily="50" charset="-128"/>
              </a:rPr>
              <a:t>，</a:t>
            </a:r>
            <a:r>
              <a:rPr lang="en-US" altLang="zh-CN" sz="1400" dirty="0">
                <a:latin typeface="Meiryo UI" panose="020B0604030504040204" pitchFamily="50" charset="-128"/>
                <a:ea typeface="Meiryo UI" panose="020B0604030504040204" pitchFamily="50" charset="-128"/>
              </a:rPr>
              <a:t>ASLR</a:t>
            </a:r>
            <a:r>
              <a:rPr lang="zh-CN" altLang="en-US" sz="1400" dirty="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
        <p:nvSpPr>
          <p:cNvPr id="3" name="正方形/長方形 2"/>
          <p:cNvSpPr/>
          <p:nvPr/>
        </p:nvSpPr>
        <p:spPr>
          <a:xfrm>
            <a:off x="1714500" y="3833336"/>
            <a:ext cx="3429000" cy="1477328"/>
          </a:xfrm>
          <a:prstGeom prst="rect">
            <a:avLst/>
          </a:prstGeom>
        </p:spPr>
        <p:txBody>
          <a:bodyPr>
            <a:spAutoFit/>
          </a:bodyPr>
          <a:lstStyle/>
          <a:p>
            <a:r>
              <a:rPr lang="en-US" altLang="ja-JP" dirty="0"/>
              <a:t>The </a:t>
            </a:r>
            <a:r>
              <a:rPr lang="en-US" altLang="ja-JP" b="1" dirty="0"/>
              <a:t>Opal Storage Specification</a:t>
            </a:r>
            <a:r>
              <a:rPr lang="en-US" altLang="ja-JP" dirty="0"/>
              <a:t> is a set of specifications for features of data storage devices (such as disk drives) that enhance their security. </a:t>
            </a:r>
            <a:endParaRPr lang="ja-JP" altLang="en-US"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935"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a16="http://schemas.microsoft.com/office/drawing/2014/main" xmlns=""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331821"/>
            <a:ext cx="2321496" cy="1234673"/>
          </a:xfrm>
          <a:prstGeom prst="rect">
            <a:avLst/>
          </a:prstGeom>
        </p:spPr>
      </p:pic>
      <p:sp>
        <p:nvSpPr>
          <p:cNvPr id="9" name="TextBox 8">
            <a:extLst>
              <a:ext uri="{FF2B5EF4-FFF2-40B4-BE49-F238E27FC236}">
                <a16:creationId xmlns:a16="http://schemas.microsoft.com/office/drawing/2014/main" xmlns="" id="{5C6E1D60-171E-4ABA-BAC5-025011CF8912}"/>
              </a:ext>
            </a:extLst>
          </p:cNvPr>
          <p:cNvSpPr txBox="1"/>
          <p:nvPr/>
        </p:nvSpPr>
        <p:spPr>
          <a:xfrm>
            <a:off x="-4118" y="1914562"/>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
        <p:nvSpPr>
          <p:cNvPr id="7" name="テキスト ボックス 6"/>
          <p:cNvSpPr txBox="1"/>
          <p:nvPr/>
        </p:nvSpPr>
        <p:spPr>
          <a:xfrm>
            <a:off x="-4118" y="4067944"/>
            <a:ext cx="6862118" cy="5909310"/>
          </a:xfrm>
          <a:prstGeom prst="rect">
            <a:avLst/>
          </a:prstGeom>
          <a:noFill/>
        </p:spPr>
        <p:txBody>
          <a:bodyPr wrap="square" rtlCol="0">
            <a:spAutoFit/>
          </a:bodyPr>
          <a:lstStyle/>
          <a:p>
            <a:r>
              <a:rPr lang="zh-CN" altLang="en-US" dirty="0"/>
              <a:t>首先，有</a:t>
            </a:r>
            <a:r>
              <a:rPr lang="en-US" altLang="zh-CN" dirty="0"/>
              <a:t>RSA</a:t>
            </a:r>
            <a:r>
              <a:rPr lang="zh-CN" altLang="en-US" dirty="0"/>
              <a:t>等</a:t>
            </a:r>
            <a:r>
              <a:rPr lang="en-US" altLang="zh-CN" dirty="0"/>
              <a:t>algorithm</a:t>
            </a:r>
            <a:r>
              <a:rPr lang="zh-CN" altLang="en-US" dirty="0"/>
              <a:t>，这只是个算法，并不提供任何</a:t>
            </a:r>
            <a:r>
              <a:rPr lang="en-US" altLang="zh-CN" dirty="0"/>
              <a:t>security</a:t>
            </a:r>
            <a:r>
              <a:rPr lang="zh-CN" altLang="en-US" dirty="0"/>
              <a:t>；为了提供</a:t>
            </a:r>
            <a:r>
              <a:rPr lang="en-US" altLang="zh-CN" dirty="0"/>
              <a:t>security (provide certain security goals)</a:t>
            </a:r>
            <a:r>
              <a:rPr lang="zh-CN" altLang="en-US" dirty="0"/>
              <a:t>，才有人提出了一系列</a:t>
            </a:r>
            <a:r>
              <a:rPr lang="en-US" altLang="zh-CN" b="1" dirty="0">
                <a:solidFill>
                  <a:srgbClr val="FF0000"/>
                </a:solidFill>
              </a:rPr>
              <a:t>cryptographic scheme</a:t>
            </a:r>
            <a:r>
              <a:rPr lang="zh-CN" altLang="en-US" dirty="0"/>
              <a:t>，即下面的东西</a:t>
            </a:r>
            <a:endParaRPr lang="en-US" altLang="ja-JP" dirty="0"/>
          </a:p>
          <a:p>
            <a:pPr marL="285750" indent="-285750">
              <a:buFont typeface="Arial" panose="020B0604020202020204" pitchFamily="34" charset="0"/>
              <a:buChar char="•"/>
            </a:pPr>
            <a:r>
              <a:rPr lang="en-US" altLang="ja-JP" dirty="0"/>
              <a:t>Scheme for encryption/decryption</a:t>
            </a:r>
          </a:p>
          <a:p>
            <a:pPr marL="742950" lvl="1" indent="-285750">
              <a:buFont typeface="Arial" panose="020B0604020202020204" pitchFamily="34" charset="0"/>
              <a:buChar char="•"/>
            </a:pPr>
            <a:r>
              <a:rPr lang="en-US" altLang="ja-JP" dirty="0"/>
              <a:t>RSAES-OAEP</a:t>
            </a:r>
          </a:p>
          <a:p>
            <a:pPr marL="1200150" lvl="2" indent="-285750">
              <a:buFont typeface="Arial" panose="020B0604020202020204" pitchFamily="34" charset="0"/>
              <a:buChar char="•"/>
            </a:pPr>
            <a:r>
              <a:rPr lang="en-US" altLang="ja-JP" dirty="0"/>
              <a:t>improved encryption/decryption scheme; based on the Optimal Asymmetric Encryption Padding (</a:t>
            </a:r>
            <a:r>
              <a:rPr lang="en-US" altLang="ja-JP" b="1" dirty="0">
                <a:solidFill>
                  <a:srgbClr val="FF0000"/>
                </a:solidFill>
              </a:rPr>
              <a:t>OAEP</a:t>
            </a:r>
            <a:r>
              <a:rPr lang="en-US" altLang="ja-JP" dirty="0"/>
              <a:t>) scheme proposed by </a:t>
            </a:r>
            <a:r>
              <a:rPr lang="en-US" altLang="ja-JP" dirty="0" err="1"/>
              <a:t>Mihir</a:t>
            </a:r>
            <a:r>
              <a:rPr lang="en-US" altLang="ja-JP" dirty="0"/>
              <a:t> </a:t>
            </a:r>
            <a:r>
              <a:rPr lang="en-US" altLang="ja-JP" dirty="0" err="1"/>
              <a:t>Bellare</a:t>
            </a:r>
            <a:r>
              <a:rPr lang="en-US" altLang="ja-JP" dirty="0"/>
              <a:t> and Phillip </a:t>
            </a:r>
            <a:r>
              <a:rPr lang="en-US" altLang="ja-JP" dirty="0" err="1"/>
              <a:t>Rogaway</a:t>
            </a:r>
            <a:endParaRPr lang="ja-JP" altLang="en-US" dirty="0"/>
          </a:p>
          <a:p>
            <a:pPr marL="742950" lvl="1" indent="-285750">
              <a:buFont typeface="Arial" panose="020B0604020202020204" pitchFamily="34" charset="0"/>
              <a:buChar char="•"/>
            </a:pPr>
            <a:r>
              <a:rPr lang="en-US" altLang="ja-JP" dirty="0"/>
              <a:t>RSAES-PKCS (1.5</a:t>
            </a:r>
            <a:r>
              <a:rPr lang="zh-CN" altLang="en-US" dirty="0"/>
              <a:t>是旧</a:t>
            </a:r>
            <a:r>
              <a:rPr lang="en-US" altLang="zh-CN" dirty="0"/>
              <a:t>version</a:t>
            </a:r>
            <a:r>
              <a:rPr lang="zh-CN" altLang="en-US" dirty="0"/>
              <a:t>，新的应该是</a:t>
            </a:r>
            <a:r>
              <a:rPr lang="en-US" altLang="zh-CN" dirty="0"/>
              <a:t>2.x</a:t>
            </a:r>
            <a:r>
              <a:rPr lang="en-US" altLang="ja-JP" dirty="0"/>
              <a:t>)</a:t>
            </a:r>
          </a:p>
          <a:p>
            <a:pPr marL="1200150" lvl="2" indent="-285750">
              <a:buFont typeface="Arial" panose="020B0604020202020204" pitchFamily="34" charset="0"/>
              <a:buChar char="•"/>
            </a:pPr>
            <a:r>
              <a:rPr lang="en-US" altLang="ja-JP" dirty="0"/>
              <a:t>Public-Key Cryptography Standards (PKCS)</a:t>
            </a:r>
          </a:p>
          <a:p>
            <a:pPr marL="285750" indent="-285750">
              <a:buFont typeface="Arial" panose="020B0604020202020204" pitchFamily="34" charset="0"/>
              <a:buChar char="•"/>
            </a:pPr>
            <a:r>
              <a:rPr kumimoji="1" lang="en-US" altLang="ja-JP" dirty="0"/>
              <a:t>Scheme for dealing with </a:t>
            </a:r>
            <a:r>
              <a:rPr kumimoji="1" lang="en-US" altLang="ja-JP" b="1" dirty="0"/>
              <a:t>signatures</a:t>
            </a:r>
          </a:p>
          <a:p>
            <a:pPr marL="742950" lvl="1" indent="-285750">
              <a:buFont typeface="Arial" panose="020B0604020202020204" pitchFamily="34" charset="0"/>
              <a:buChar char="•"/>
            </a:pPr>
            <a:r>
              <a:rPr kumimoji="1" lang="en-US" altLang="ja-JP" dirty="0"/>
              <a:t>RSASSA-PSS</a:t>
            </a:r>
          </a:p>
          <a:p>
            <a:pPr marL="1200150" lvl="2" indent="-285750">
              <a:buFont typeface="Arial" panose="020B0604020202020204" pitchFamily="34" charset="0"/>
              <a:buChar char="•"/>
            </a:pPr>
            <a:r>
              <a:rPr lang="en-US" altLang="ja-JP" dirty="0"/>
              <a:t>improved probabilistic signature scheme (</a:t>
            </a:r>
            <a:r>
              <a:rPr lang="en-US" altLang="ja-JP" b="1" dirty="0">
                <a:solidFill>
                  <a:srgbClr val="FF0000"/>
                </a:solidFill>
              </a:rPr>
              <a:t>PSS</a:t>
            </a:r>
            <a:r>
              <a:rPr lang="en-US" altLang="ja-JP" dirty="0"/>
              <a:t>) with appendix; based on the Probabilistic Signature Scheme originally invented by </a:t>
            </a:r>
            <a:r>
              <a:rPr lang="en-US" altLang="ja-JP" dirty="0" err="1"/>
              <a:t>Bellare</a:t>
            </a:r>
            <a:r>
              <a:rPr lang="en-US" altLang="ja-JP" dirty="0"/>
              <a:t> and </a:t>
            </a:r>
            <a:r>
              <a:rPr lang="en-US" altLang="ja-JP" dirty="0" err="1"/>
              <a:t>Rogaway</a:t>
            </a:r>
            <a:endParaRPr lang="en-US" altLang="ja-JP" dirty="0"/>
          </a:p>
          <a:p>
            <a:pPr marL="742950" lvl="1" indent="-285750">
              <a:buFont typeface="Arial" panose="020B0604020202020204" pitchFamily="34" charset="0"/>
              <a:buChar char="•"/>
            </a:pPr>
            <a:r>
              <a:rPr lang="en-US" altLang="ja-JP" dirty="0"/>
              <a:t>RSAES-PKCS</a:t>
            </a:r>
          </a:p>
          <a:p>
            <a:pPr marL="742950" lvl="1" indent="-285750">
              <a:buFont typeface="Arial" panose="020B0604020202020204" pitchFamily="34" charset="0"/>
              <a:buChar char="•"/>
            </a:pPr>
            <a:endParaRPr kumimoji="1" lang="en-US" altLang="ja-JP" dirty="0"/>
          </a:p>
          <a:p>
            <a:r>
              <a:rPr lang="en-US" altLang="ja-JP" dirty="0"/>
              <a:t>The signature schemes are actually </a:t>
            </a:r>
            <a:r>
              <a:rPr lang="en-US" altLang="ja-JP" b="1" dirty="0"/>
              <a:t>signatures with </a:t>
            </a:r>
            <a:r>
              <a:rPr lang="en-US" altLang="ja-JP" b="1" dirty="0">
                <a:solidFill>
                  <a:srgbClr val="FF0000"/>
                </a:solidFill>
              </a:rPr>
              <a:t>appendix</a:t>
            </a:r>
            <a:r>
              <a:rPr lang="en-US" altLang="ja-JP" dirty="0"/>
              <a:t>, which means that rather than signing some input data directly, </a:t>
            </a:r>
            <a:r>
              <a:rPr lang="en-US" altLang="ja-JP" b="1" dirty="0"/>
              <a:t>a hash function is used first</a:t>
            </a:r>
            <a:r>
              <a:rPr lang="en-US" altLang="ja-JP" dirty="0"/>
              <a:t> to produce an intermediary representation of the data, and then the result of the hash is signed.</a:t>
            </a:r>
            <a:endParaRPr kumimoji="1" lang="en-US" altLang="ja-JP"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a:t>因为</a:t>
            </a:r>
            <a:r>
              <a:rPr kumimoji="1" lang="en-US" altLang="zh-CN" dirty="0"/>
              <a:t>ping</a:t>
            </a:r>
            <a:r>
              <a:rPr kumimoji="1" lang="zh-CN" altLang="en-US" dirty="0"/>
              <a:t>用的是</a:t>
            </a:r>
            <a:r>
              <a:rPr kumimoji="1" lang="en-US" altLang="zh-CN" dirty="0"/>
              <a:t>ICMP</a:t>
            </a:r>
            <a:r>
              <a:rPr kumimoji="1" lang="zh-CN" altLang="en-US" dirty="0"/>
              <a:t>，</a:t>
            </a:r>
            <a:r>
              <a:rPr kumimoji="1" lang="en-US" altLang="zh-CN" dirty="0"/>
              <a:t>ICMP</a:t>
            </a:r>
            <a:r>
              <a:rPr kumimoji="1" lang="zh-CN" altLang="en-US" dirty="0"/>
              <a:t>没有</a:t>
            </a:r>
            <a:r>
              <a:rPr kumimoji="1" lang="en-US" altLang="zh-CN" dirty="0"/>
              <a:t>port number</a:t>
            </a:r>
            <a:r>
              <a:rPr kumimoji="1" lang="zh-CN" altLang="en-US" dirty="0"/>
              <a:t>的概念，所以</a:t>
            </a:r>
            <a:r>
              <a:rPr kumimoji="1" lang="en-US" altLang="zh-CN" b="1" dirty="0">
                <a:solidFill>
                  <a:srgbClr val="FF0000"/>
                </a:solidFill>
              </a:rPr>
              <a:t>ping</a:t>
            </a:r>
            <a:r>
              <a:rPr kumimoji="1" lang="zh-CN" altLang="en-US" b="1" dirty="0">
                <a:solidFill>
                  <a:srgbClr val="FF0000"/>
                </a:solidFill>
              </a:rPr>
              <a:t>某一个</a:t>
            </a:r>
            <a:r>
              <a:rPr kumimoji="1" lang="en-US" altLang="zh-CN" b="1" dirty="0">
                <a:solidFill>
                  <a:srgbClr val="FF0000"/>
                </a:solidFill>
              </a:rPr>
              <a:t>IP</a:t>
            </a:r>
            <a:r>
              <a:rPr kumimoji="1" lang="zh-CN" altLang="en-US" b="1" dirty="0">
                <a:solidFill>
                  <a:srgbClr val="FF0000"/>
                </a:solidFill>
              </a:rPr>
              <a:t>的</a:t>
            </a:r>
            <a:r>
              <a:rPr kumimoji="1" lang="en-US" altLang="zh-CN" b="1" dirty="0">
                <a:solidFill>
                  <a:srgbClr val="FF0000"/>
                </a:solidFill>
              </a:rPr>
              <a:t>port</a:t>
            </a:r>
            <a:r>
              <a:rPr kumimoji="1" lang="zh-CN" altLang="en-US" b="1" dirty="0">
                <a:solidFill>
                  <a:srgbClr val="FF0000"/>
                </a:solidFill>
              </a:rPr>
              <a:t>的说法是不对的</a:t>
            </a:r>
            <a:endParaRPr kumimoji="1" lang="en-US" altLang="zh-CN" b="1" dirty="0">
              <a:solidFill>
                <a:srgbClr val="FF0000"/>
              </a:solidFill>
            </a:endParaRPr>
          </a:p>
          <a:p>
            <a:r>
              <a:rPr lang="zh-CN" altLang="en-US" dirty="0"/>
              <a:t>想知道</a:t>
            </a:r>
            <a:r>
              <a:rPr lang="en-US" altLang="zh-CN" dirty="0"/>
              <a:t>port</a:t>
            </a:r>
            <a:r>
              <a:rPr lang="zh-CN" altLang="en-US" dirty="0"/>
              <a:t>是否</a:t>
            </a:r>
            <a:r>
              <a:rPr lang="en-US" altLang="zh-CN" dirty="0"/>
              <a:t>open</a:t>
            </a:r>
            <a:r>
              <a:rPr lang="zh-CN" altLang="en-US" dirty="0"/>
              <a:t>的话，可以</a:t>
            </a:r>
            <a:endParaRPr lang="en-US" altLang="zh-CN" dirty="0"/>
          </a:p>
          <a:p>
            <a:pPr marL="285750" indent="-285750">
              <a:buFont typeface="Arial" panose="020B0604020202020204" pitchFamily="34" charset="0"/>
              <a:buChar char="•"/>
            </a:pPr>
            <a:r>
              <a:rPr kumimoji="1" lang="en-US" altLang="zh-CN" dirty="0"/>
              <a:t>TCP</a:t>
            </a:r>
            <a:r>
              <a:rPr kumimoji="1" lang="zh-CN" altLang="en-US" dirty="0"/>
              <a:t>的情况下，</a:t>
            </a:r>
            <a:r>
              <a:rPr kumimoji="1" lang="en-US" altLang="zh-CN" dirty="0" err="1"/>
              <a:t>nmap</a:t>
            </a:r>
            <a:r>
              <a:rPr kumimoji="1" lang="zh-CN" altLang="en-US" dirty="0"/>
              <a:t>尝试</a:t>
            </a:r>
            <a:r>
              <a:rPr kumimoji="1" lang="en-US" altLang="zh-CN" dirty="0"/>
              <a:t>3-way handshake</a:t>
            </a:r>
          </a:p>
          <a:p>
            <a:pPr marL="285750" indent="-285750">
              <a:buFont typeface="Arial" panose="020B0604020202020204" pitchFamily="34" charset="0"/>
              <a:buChar char="•"/>
            </a:pPr>
            <a:r>
              <a:rPr lang="en-US" altLang="zh-CN" dirty="0"/>
              <a:t>UDP</a:t>
            </a:r>
            <a:r>
              <a:rPr lang="zh-CN" altLang="en-US" dirty="0"/>
              <a:t>的情况下，先送</a:t>
            </a:r>
            <a:r>
              <a:rPr lang="en-US" altLang="zh-CN" dirty="0"/>
              <a:t>UPD packet</a:t>
            </a:r>
            <a:r>
              <a:rPr lang="zh-CN" altLang="en-US" dirty="0"/>
              <a:t>，然后看是否收到</a:t>
            </a:r>
            <a:r>
              <a:rPr lang="en-US" altLang="zh-CN" dirty="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193"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firmware. It replaces the Basic </a:t>
            </a:r>
            <a:r>
              <a:rPr lang="en-US" altLang="ja-JP" dirty="0" err="1"/>
              <a:t>Input/Output</a:t>
            </a:r>
            <a:r>
              <a:rPr lang="en-US" altLang="ja-JP" dirty="0"/>
              <a:t> System (BIOS) firmware interface originally present in all IBM PC-compatible personal computers</a:t>
            </a:r>
          </a:p>
          <a:p>
            <a:pPr marL="742950" lvl="1" indent="-285750">
              <a:buFont typeface="Arial" panose="020B0604020202020204" pitchFamily="34" charset="0"/>
              <a:buChar char="•"/>
            </a:pPr>
            <a:r>
              <a:rPr lang="zh-CN" altLang="en-US" dirty="0"/>
              <a:t>我的理解，</a:t>
            </a:r>
            <a:r>
              <a:rPr lang="en-US" altLang="zh-CN" dirty="0"/>
              <a:t>UEFI</a:t>
            </a:r>
            <a:r>
              <a:rPr lang="zh-CN" altLang="en-US" dirty="0"/>
              <a:t>就是个</a:t>
            </a:r>
            <a:r>
              <a:rPr lang="en-US" altLang="zh-CN" dirty="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a:t>eFuse</a:t>
            </a:r>
            <a:r>
              <a:rPr lang="zh-CN" altLang="en-US" dirty="0"/>
              <a:t>中的</a:t>
            </a:r>
            <a:r>
              <a:rPr lang="en-US" altLang="zh-CN" dirty="0"/>
              <a:t>trust</a:t>
            </a:r>
            <a:r>
              <a:rPr lang="zh-CN" altLang="en-US" dirty="0"/>
              <a:t> </a:t>
            </a:r>
            <a:r>
              <a:rPr lang="en-US" altLang="zh-CN" dirty="0"/>
              <a:t>anchor(</a:t>
            </a:r>
            <a:r>
              <a:rPr lang="zh-CN" altLang="en-US" dirty="0"/>
              <a:t>就是一串数字，</a:t>
            </a:r>
            <a:r>
              <a:rPr lang="en-US" altLang="zh-CN" dirty="0"/>
              <a:t>hash</a:t>
            </a:r>
            <a:r>
              <a:rPr lang="zh-CN" altLang="en-US" dirty="0"/>
              <a:t>值</a:t>
            </a:r>
            <a:r>
              <a:rPr lang="en-US" altLang="zh-CN" dirty="0"/>
              <a:t>)</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a:solidFill>
                  <a:srgbClr val="FF0000"/>
                </a:solidFill>
              </a:rPr>
              <a:t>Little Kernel </a:t>
            </a:r>
            <a:r>
              <a:rPr lang="en-US" altLang="zh-CN" dirty="0"/>
              <a:t>(LK)</a:t>
            </a:r>
            <a:r>
              <a:rPr kumimoji="1" lang="en-US" altLang="zh-CN" dirty="0"/>
              <a:t>:</a:t>
            </a:r>
          </a:p>
          <a:p>
            <a:r>
              <a:rPr lang="en-US" altLang="ja-JP" dirty="0"/>
              <a:t>LK</a:t>
            </a:r>
            <a:r>
              <a:rPr lang="zh-CN" altLang="en-US" dirty="0"/>
              <a:t>是和</a:t>
            </a:r>
            <a:r>
              <a:rPr lang="en-US" altLang="zh-CN" dirty="0"/>
              <a:t>UEFI</a:t>
            </a:r>
            <a:r>
              <a:rPr lang="zh-CN" altLang="en-US" dirty="0"/>
              <a:t>相似的东西，但</a:t>
            </a:r>
            <a:r>
              <a:rPr lang="en-US" altLang="zh-CN" dirty="0"/>
              <a:t>LK</a:t>
            </a:r>
            <a:r>
              <a:rPr lang="zh-CN" altLang="en-US" dirty="0"/>
              <a:t>在</a:t>
            </a:r>
            <a:r>
              <a:rPr lang="en-US" altLang="zh-CN" dirty="0"/>
              <a:t>embedded</a:t>
            </a:r>
            <a:r>
              <a:rPr lang="zh-CN" altLang="en-US" dirty="0"/>
              <a:t>中有更广泛应用</a:t>
            </a:r>
            <a:endParaRPr lang="en-US" altLang="zh-CN" dirty="0"/>
          </a:p>
          <a:p>
            <a:r>
              <a:rPr kumimoji="1" lang="en-US" altLang="zh-CN" dirty="0"/>
              <a:t>Define</a:t>
            </a:r>
            <a:r>
              <a:rPr lang="en-US" altLang="zh-CN" dirty="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needed.</a:t>
            </a:r>
          </a:p>
          <a:p>
            <a:r>
              <a:rPr kumimoji="1" lang="en-US" altLang="ja-JP" dirty="0"/>
              <a:t>LK</a:t>
            </a:r>
            <a:r>
              <a:rPr kumimoji="1" lang="zh-CN" altLang="en-US" dirty="0"/>
              <a:t>在</a:t>
            </a:r>
            <a:r>
              <a:rPr kumimoji="1" lang="en-US" altLang="zh-CN" dirty="0"/>
              <a:t>Qualcomm</a:t>
            </a:r>
            <a:r>
              <a:rPr kumimoji="1" lang="zh-CN" altLang="en-US" dirty="0"/>
              <a:t>的</a:t>
            </a:r>
            <a:r>
              <a:rPr lang="en-US" altLang="ja-JP" dirty="0"/>
              <a:t>Snapdragon 410 processor</a:t>
            </a:r>
            <a:r>
              <a:rPr lang="zh-CN" altLang="en-US"/>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a:t>eFuse</a:t>
            </a:r>
            <a:r>
              <a:rPr lang="zh-CN" altLang="en-US" dirty="0"/>
              <a:t>是</a:t>
            </a:r>
            <a:r>
              <a:rPr lang="en-US" altLang="zh-CN" dirty="0"/>
              <a:t>non-software-accessible</a:t>
            </a:r>
            <a:r>
              <a:rPr lang="zh-CN" altLang="en-US" dirty="0"/>
              <a:t>的</a:t>
            </a:r>
            <a:endParaRPr lang="en-US" altLang="zh-CN" dirty="0"/>
          </a:p>
          <a:p>
            <a:r>
              <a:rPr kumimoji="1" lang="en-US" altLang="zh-CN" dirty="0" err="1"/>
              <a:t>eFuse</a:t>
            </a:r>
            <a:r>
              <a:rPr kumimoji="1" lang="zh-CN" altLang="en-US" dirty="0"/>
              <a:t>中有存储</a:t>
            </a:r>
            <a:r>
              <a:rPr kumimoji="1" lang="en-US" altLang="zh-CN" dirty="0"/>
              <a:t>hash</a:t>
            </a:r>
            <a:r>
              <a:rPr kumimoji="1" lang="zh-CN" altLang="en-US" dirty="0"/>
              <a:t>值的部分</a:t>
            </a:r>
            <a:r>
              <a:rPr kumimoji="1" lang="en-US" altLang="zh-CN" dirty="0"/>
              <a:t>(</a:t>
            </a:r>
            <a:r>
              <a:rPr kumimoji="1" lang="zh-CN" altLang="en-US" dirty="0"/>
              <a:t>似乎叫</a:t>
            </a:r>
            <a:r>
              <a:rPr kumimoji="1" lang="en-US" altLang="zh-CN" dirty="0" err="1"/>
              <a:t>efuse</a:t>
            </a:r>
            <a:r>
              <a:rPr kumimoji="1" lang="en-US" altLang="zh-CN" dirty="0"/>
              <a:t> BLOCK2)</a:t>
            </a:r>
            <a:r>
              <a:rPr kumimoji="1" lang="zh-CN" altLang="en-US" dirty="0"/>
              <a:t>，还有一个</a:t>
            </a:r>
            <a:r>
              <a:rPr kumimoji="1" lang="en-US" altLang="zh-CN" dirty="0"/>
              <a:t>single bit(</a:t>
            </a:r>
            <a:r>
              <a:rPr kumimoji="1" lang="zh-CN" altLang="en-US" dirty="0"/>
              <a:t>似乎叫</a:t>
            </a:r>
            <a:r>
              <a:rPr lang="en-US" altLang="ja-JP" dirty="0"/>
              <a:t>ABS_DONE_0</a:t>
            </a:r>
            <a:r>
              <a:rPr kumimoji="1" lang="en-US" altLang="zh-CN" dirty="0"/>
              <a:t>)</a:t>
            </a:r>
            <a:r>
              <a:rPr kumimoji="1" lang="zh-CN" altLang="en-US" dirty="0"/>
              <a:t>代表这个</a:t>
            </a:r>
            <a:r>
              <a:rPr kumimoji="1" lang="en-US" altLang="zh-CN" dirty="0"/>
              <a:t>fuse</a:t>
            </a:r>
            <a:r>
              <a:rPr kumimoji="1" lang="zh-CN" altLang="en-US" dirty="0"/>
              <a:t>是否</a:t>
            </a:r>
            <a:r>
              <a:rPr kumimoji="1" lang="en-US" altLang="zh-CN" dirty="0"/>
              <a:t>burned</a:t>
            </a:r>
          </a:p>
          <a:p>
            <a:r>
              <a:rPr kumimoji="1" lang="zh-CN" altLang="en-US" dirty="0"/>
              <a:t>关于</a:t>
            </a:r>
            <a:r>
              <a:rPr kumimoji="1" lang="en-US" altLang="zh-CN" dirty="0" err="1"/>
              <a:t>efuse</a:t>
            </a:r>
            <a:r>
              <a:rPr kumimoji="1" lang="zh-CN" altLang="en-US" dirty="0"/>
              <a:t>到底在哪，我的理解是在</a:t>
            </a:r>
            <a:r>
              <a:rPr kumimoji="1" lang="en-US" altLang="zh-CN" dirty="0" err="1"/>
              <a:t>SoC</a:t>
            </a:r>
            <a:r>
              <a:rPr kumimoji="1" lang="en-US" altLang="zh-CN" dirty="0"/>
              <a:t> chip</a:t>
            </a:r>
            <a:r>
              <a:rPr kumimoji="1" lang="zh-CN" altLang="en-US" dirty="0"/>
              <a:t>中</a:t>
            </a:r>
            <a:r>
              <a:rPr kumimoji="1" lang="en-US" altLang="zh-CN" dirty="0"/>
              <a:t>(</a:t>
            </a:r>
            <a:r>
              <a:rPr kumimoji="1" lang="zh-CN" altLang="en-US" dirty="0"/>
              <a:t>注意不是在</a:t>
            </a:r>
            <a:r>
              <a:rPr kumimoji="1" lang="en-US" altLang="zh-CN" dirty="0"/>
              <a:t>CPU</a:t>
            </a:r>
            <a:r>
              <a:rPr kumimoji="1" lang="zh-CN" altLang="en-US" dirty="0"/>
              <a:t>中</a:t>
            </a:r>
            <a:r>
              <a:rPr kumimoji="1" lang="en-US" altLang="zh-CN" dirty="0"/>
              <a:t>)</a:t>
            </a:r>
            <a:r>
              <a:rPr kumimoji="1" lang="zh-CN" altLang="en-US" dirty="0"/>
              <a:t>，</a:t>
            </a:r>
            <a:r>
              <a:rPr kumimoji="1" lang="en-US" altLang="zh-CN" dirty="0" err="1"/>
              <a:t>SoC</a:t>
            </a:r>
            <a:r>
              <a:rPr kumimoji="1" lang="en-US" altLang="zh-CN" dirty="0"/>
              <a:t> vendor</a:t>
            </a:r>
            <a:r>
              <a:rPr kumimoji="1" lang="zh-CN" altLang="en-US" dirty="0"/>
              <a:t>设计具体在</a:t>
            </a:r>
            <a:r>
              <a:rPr kumimoji="1" lang="en-US" altLang="zh-CN" dirty="0"/>
              <a:t>chip</a:t>
            </a:r>
            <a:r>
              <a:rPr kumimoji="1" lang="zh-CN" altLang="en-US"/>
              <a:t>的哪</a:t>
            </a:r>
            <a:endParaRPr kumimoji="1" lang="en-US" altLang="zh-CN"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xmlns=""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p>
          <a:p>
            <a:endParaRPr lang="en-US" altLang="ja-JP" dirty="0"/>
          </a:p>
          <a:p>
            <a:r>
              <a:rPr kumimoji="1" lang="en-US" altLang="ja-JP" b="1" dirty="0">
                <a:solidFill>
                  <a:srgbClr val="FF0000"/>
                </a:solidFill>
              </a:rPr>
              <a:t>TRNG</a:t>
            </a:r>
            <a:r>
              <a:rPr kumimoji="1" lang="en-US" altLang="ja-JP" dirty="0">
                <a:solidFill>
                  <a:srgbClr val="FF0000"/>
                </a:solidFill>
              </a:rPr>
              <a:t> </a:t>
            </a:r>
            <a:r>
              <a:rPr kumimoji="1" lang="en-US" altLang="ja-JP" dirty="0"/>
              <a:t>(</a:t>
            </a:r>
            <a:r>
              <a:rPr lang="en-US" altLang="ja-JP" b="1" dirty="0"/>
              <a:t>true random number generator</a:t>
            </a:r>
            <a:r>
              <a:rPr lang="en-US" altLang="ja-JP" dirty="0"/>
              <a:t>, also called </a:t>
            </a:r>
            <a:r>
              <a:rPr lang="en-US" altLang="ja-JP" b="1" dirty="0"/>
              <a:t>hardware random number generator</a:t>
            </a:r>
            <a:r>
              <a:rPr kumimoji="1" lang="en-US" altLang="ja-JP" dirty="0"/>
              <a:t>)</a:t>
            </a:r>
          </a:p>
          <a:p>
            <a:r>
              <a:rPr lang="en-US" altLang="ja-JP" dirty="0"/>
              <a:t>RNG</a:t>
            </a:r>
            <a:r>
              <a:rPr lang="zh-CN" altLang="en-US" dirty="0"/>
              <a:t>的各种基准似乎最开始是一个德国组织</a:t>
            </a:r>
            <a:r>
              <a:rPr lang="en-US" altLang="zh-CN" dirty="0"/>
              <a:t>(BSI)</a:t>
            </a:r>
            <a:r>
              <a:rPr lang="zh-CN" altLang="en-US" dirty="0"/>
              <a:t>定义的，其中</a:t>
            </a:r>
            <a:r>
              <a:rPr lang="en-US" altLang="zh-CN" dirty="0"/>
              <a:t>AIS-31</a:t>
            </a:r>
            <a:r>
              <a:rPr lang="zh-CN" altLang="en-US" dirty="0"/>
              <a:t>定义了</a:t>
            </a:r>
            <a:r>
              <a:rPr lang="en-US" altLang="zh-CN" dirty="0"/>
              <a:t>TRNG</a:t>
            </a:r>
            <a:r>
              <a:rPr lang="zh-CN" altLang="en-US" dirty="0"/>
              <a:t>的基准</a:t>
            </a:r>
            <a:r>
              <a:rPr lang="en-US" altLang="zh-CN" dirty="0"/>
              <a:t>, AIS-20</a:t>
            </a:r>
            <a:r>
              <a:rPr lang="zh-CN" altLang="en-US" dirty="0"/>
              <a:t>定义伪随机数</a:t>
            </a:r>
            <a:endParaRPr lang="en-US" altLang="zh-CN" dirty="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generators, </a:t>
            </a:r>
            <a:r>
              <a:rPr lang="zh-CN" altLang="en-US" b="1" dirty="0">
                <a:solidFill>
                  <a:srgbClr val="FF0000"/>
                </a:solidFill>
              </a:rPr>
              <a:t>伪</a:t>
            </a:r>
            <a:r>
              <a:rPr lang="zh-CN" altLang="en-US" dirty="0"/>
              <a:t>随机数的定义</a:t>
            </a:r>
            <a:endParaRPr lang="en-US" altLang="ja-JP" dirty="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generators, (</a:t>
            </a:r>
            <a:r>
              <a:rPr lang="zh-CN" altLang="en-US" dirty="0"/>
              <a:t>一部分定义似乎是从</a:t>
            </a:r>
            <a:r>
              <a:rPr lang="en-US" altLang="zh-CN" dirty="0"/>
              <a:t>FIPS140-1</a:t>
            </a:r>
            <a:r>
              <a:rPr lang="zh-CN" altLang="en-US" dirty="0"/>
              <a:t>继承过来的</a:t>
            </a:r>
            <a:r>
              <a:rPr lang="en-US" altLang="ja-JP" dirty="0"/>
              <a:t>)</a:t>
            </a:r>
            <a:endParaRPr lang="en-US" altLang="zh-CN" dirty="0"/>
          </a:p>
          <a:p>
            <a:r>
              <a:rPr kumimoji="1" lang="zh-CN" altLang="en-US" dirty="0"/>
              <a:t>然后</a:t>
            </a:r>
            <a:r>
              <a:rPr kumimoji="1" lang="en-US" altLang="zh-CN" dirty="0"/>
              <a:t>ISO/IEC18031</a:t>
            </a:r>
            <a:r>
              <a:rPr kumimoji="1" lang="zh-CN" altLang="en-US" dirty="0"/>
              <a:t>是综合了</a:t>
            </a:r>
            <a:r>
              <a:rPr kumimoji="1" lang="en-US" altLang="zh-CN" dirty="0"/>
              <a:t>BSI</a:t>
            </a:r>
            <a:r>
              <a:rPr kumimoji="1" lang="zh-CN" altLang="en-US" dirty="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a:solidFill>
                  <a:srgbClr val="FF0000"/>
                </a:solidFill>
              </a:rPr>
              <a:t>FIPS</a:t>
            </a:r>
            <a:r>
              <a:rPr kumimoji="1" lang="en-US" altLang="ja-JP" dirty="0">
                <a:solidFill>
                  <a:srgbClr val="FF0000"/>
                </a:solidFill>
              </a:rPr>
              <a:t> </a:t>
            </a:r>
            <a:r>
              <a:rPr kumimoji="1" lang="en-US" altLang="ja-JP" dirty="0"/>
              <a:t>(</a:t>
            </a:r>
            <a:r>
              <a:rPr lang="en-US" altLang="ja-JP" dirty="0"/>
              <a:t>Federal Information Processing Standard</a:t>
            </a:r>
            <a:r>
              <a:rPr kumimoji="1" lang="en-US" altLang="ja-JP" dirty="0"/>
              <a:t>) </a:t>
            </a:r>
            <a:r>
              <a:rPr lang="en-US" altLang="ja-JP" dirty="0"/>
              <a:t>is a U.S. government computer security standard used to approve cryptographic modules. </a:t>
            </a:r>
          </a:p>
          <a:p>
            <a:r>
              <a:rPr lang="en-US" altLang="ja-JP" dirty="0"/>
              <a:t>FIPS</a:t>
            </a:r>
            <a:r>
              <a:rPr lang="zh-CN" altLang="en-US" dirty="0"/>
              <a:t>有各种版本</a:t>
            </a:r>
            <a:r>
              <a:rPr lang="en-US" altLang="zh-CN" dirty="0"/>
              <a:t>(186, 140-2, 140-3</a:t>
            </a:r>
            <a:r>
              <a:rPr lang="zh-CN" altLang="en-US" dirty="0"/>
              <a:t>等</a:t>
            </a:r>
            <a:r>
              <a:rPr lang="en-US" altLang="zh-CN" dirty="0"/>
              <a:t>)</a:t>
            </a:r>
            <a:r>
              <a:rPr lang="zh-CN" altLang="en-US" dirty="0"/>
              <a:t>，比如对 </a:t>
            </a:r>
            <a:r>
              <a:rPr lang="en-US" altLang="zh-CN" dirty="0"/>
              <a:t>random number generator</a:t>
            </a:r>
            <a:r>
              <a:rPr lang="zh-CN" altLang="en-US" dirty="0"/>
              <a:t>的，对</a:t>
            </a:r>
            <a:r>
              <a:rPr lang="en-US" altLang="zh-CN" dirty="0"/>
              <a:t>digital signature standard</a:t>
            </a:r>
            <a:r>
              <a:rPr lang="zh-CN" altLang="en-US" dirty="0"/>
              <a:t>的等</a:t>
            </a:r>
            <a:endParaRPr lang="en-US" altLang="ja-JP" dirty="0"/>
          </a:p>
          <a:p>
            <a:r>
              <a:rPr lang="zh-CN" altLang="en-US" dirty="0"/>
              <a:t>经常会在</a:t>
            </a:r>
            <a:r>
              <a:rPr lang="en-US" altLang="zh-CN" dirty="0"/>
              <a:t>OEM requirement</a:t>
            </a:r>
            <a:r>
              <a:rPr lang="zh-CN" altLang="en-US" dirty="0"/>
              <a:t>对</a:t>
            </a:r>
            <a:r>
              <a:rPr lang="en-US" altLang="zh-CN" dirty="0" err="1"/>
              <a:t>CryptoEngine</a:t>
            </a:r>
            <a:r>
              <a:rPr lang="zh-CN" altLang="en-US" dirty="0"/>
              <a:t>的要求中出现</a:t>
            </a:r>
            <a:endParaRPr lang="en-US" altLang="zh-CN" dirty="0"/>
          </a:p>
          <a:p>
            <a:r>
              <a:rPr kumimoji="1" lang="en-US" altLang="zh-CN" dirty="0"/>
              <a:t>FIPS</a:t>
            </a:r>
            <a:r>
              <a:rPr kumimoji="1" lang="zh-CN" altLang="en-US" dirty="0"/>
              <a:t>也定义了几个</a:t>
            </a:r>
            <a:r>
              <a:rPr kumimoji="1" lang="en-US" altLang="zh-CN" dirty="0"/>
              <a:t>security level, 1~4, 4</a:t>
            </a:r>
            <a:r>
              <a:rPr kumimoji="1" lang="zh-CN" altLang="en-US" dirty="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a16="http://schemas.microsoft.com/office/drawing/2014/main" xmlns=""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a16="http://schemas.microsoft.com/office/drawing/2014/main" xmlns=""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p>
          <a:p>
            <a:r>
              <a:rPr lang="en-US" altLang="zh-CN" dirty="0" err="1"/>
              <a:t>e</a:t>
            </a:r>
            <a:r>
              <a:rPr lang="en-US" altLang="ja-JP" dirty="0" err="1"/>
              <a:t>fuse</a:t>
            </a:r>
            <a:r>
              <a:rPr lang="zh-CN" altLang="en-US" dirty="0"/>
              <a:t>常被作为</a:t>
            </a:r>
            <a:r>
              <a:rPr lang="en-US" altLang="zh-CN" dirty="0"/>
              <a:t>secure boot</a:t>
            </a:r>
            <a:r>
              <a:rPr lang="zh-CN" altLang="en-US" dirty="0"/>
              <a:t>的</a:t>
            </a:r>
            <a:r>
              <a:rPr lang="en-US" altLang="zh-CN" dirty="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a16="http://schemas.microsoft.com/office/drawing/2014/main" xmlns=""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381890495"/>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b="1" dirty="0">
                          <a:solidFill>
                            <a:schemeClr val="accent6">
                              <a:lumMod val="60000"/>
                              <a:lumOff val="40000"/>
                            </a:schemeClr>
                          </a:solidFill>
                        </a:rPr>
                        <a:t>AVB</a:t>
                      </a:r>
                      <a:r>
                        <a:rPr kumimoji="1" lang="en-US" altLang="ja-JP" b="1" dirty="0">
                          <a:solidFill>
                            <a:srgbClr val="FF0000"/>
                          </a:solidFill>
                        </a:rPr>
                        <a:t> </a:t>
                      </a:r>
                      <a:r>
                        <a:rPr kumimoji="1" lang="en-US" altLang="ja-JP" dirty="0"/>
                        <a:t>(Audio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
        <p:nvSpPr>
          <p:cNvPr id="6" name="テキスト ボックス 5"/>
          <p:cNvSpPr txBox="1"/>
          <p:nvPr/>
        </p:nvSpPr>
        <p:spPr>
          <a:xfrm>
            <a:off x="0" y="6012160"/>
            <a:ext cx="2799036" cy="369332"/>
          </a:xfrm>
          <a:prstGeom prst="rect">
            <a:avLst/>
          </a:prstGeom>
          <a:noFill/>
        </p:spPr>
        <p:txBody>
          <a:bodyPr wrap="none" rtlCol="0">
            <a:spAutoFit/>
          </a:bodyPr>
          <a:lstStyle/>
          <a:p>
            <a:r>
              <a:rPr kumimoji="1" lang="en-US" altLang="ja-JP" b="1" dirty="0">
                <a:solidFill>
                  <a:srgbClr val="FF0000"/>
                </a:solidFill>
              </a:rPr>
              <a:t>DSP</a:t>
            </a:r>
            <a:r>
              <a:rPr kumimoji="1" lang="en-US" altLang="ja-JP" dirty="0"/>
              <a:t>: digital signal processor</a:t>
            </a:r>
            <a:endParaRPr kumimoji="1" lang="ja-JP" altLang="en-US" dirty="0"/>
          </a:p>
        </p:txBody>
      </p:sp>
      <p:pic>
        <p:nvPicPr>
          <p:cNvPr id="19458" name="Picture 2" descr="https://upload.wikimedia.org/wikipedia/commons/thumb/b/bc/DSP_block_diagram.svg/410px-DSP_block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1" y="5815826"/>
            <a:ext cx="39052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848302"/>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r>
              <a:rPr lang="zh-CN" altLang="en-US" dirty="0"/>
              <a:t>详细见</a:t>
            </a:r>
            <a:r>
              <a:rPr lang="en-US" altLang="zh-CN" dirty="0"/>
              <a:t>Software Architecture in Practice, 3rd Edition</a:t>
            </a:r>
            <a:r>
              <a:rPr lang="zh-CN" altLang="en-US" dirty="0"/>
              <a:t>，我做过读书笔记，在我的</a:t>
            </a:r>
            <a:r>
              <a:rPr lang="en-US" altLang="zh-CN" dirty="0"/>
              <a:t>Google Drive</a:t>
            </a:r>
            <a:r>
              <a:rPr lang="zh-CN" altLang="en-US"/>
              <a:t>上</a:t>
            </a: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a16="http://schemas.microsoft.com/office/drawing/2014/main" xmlns=""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a16="http://schemas.microsoft.com/office/drawing/2014/main" xmlns=""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a16="http://schemas.microsoft.com/office/drawing/2014/main" xmlns=""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626"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a:t>DNS</a:t>
            </a:r>
            <a:r>
              <a:rPr lang="en-US" altLang="zh-CN" dirty="0"/>
              <a:t>/</a:t>
            </a:r>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xmlns=""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
        <p:nvSpPr>
          <p:cNvPr id="8" name="テキスト ボックス 7"/>
          <p:cNvSpPr txBox="1"/>
          <p:nvPr/>
        </p:nvSpPr>
        <p:spPr>
          <a:xfrm>
            <a:off x="0" y="7123448"/>
            <a:ext cx="6858000" cy="2585323"/>
          </a:xfrm>
          <a:prstGeom prst="rect">
            <a:avLst/>
          </a:prstGeom>
          <a:noFill/>
        </p:spPr>
        <p:txBody>
          <a:bodyPr wrap="square" rtlCol="0">
            <a:spAutoFit/>
          </a:bodyPr>
          <a:lstStyle/>
          <a:p>
            <a:r>
              <a:rPr kumimoji="1" lang="en-US" altLang="ja-JP" b="1" dirty="0" smtClean="0">
                <a:solidFill>
                  <a:srgbClr val="FF0000"/>
                </a:solidFill>
              </a:rPr>
              <a:t>EAL</a:t>
            </a:r>
            <a:r>
              <a:rPr kumimoji="1" lang="en-US" altLang="ja-JP" dirty="0" smtClean="0">
                <a:solidFill>
                  <a:srgbClr val="FF0000"/>
                </a:solidFill>
              </a:rPr>
              <a:t> </a:t>
            </a:r>
            <a:r>
              <a:rPr kumimoji="1" lang="en-US" altLang="ja-JP" dirty="0" smtClean="0"/>
              <a:t>(</a:t>
            </a:r>
            <a:r>
              <a:rPr kumimoji="1" lang="zh-CN" altLang="en-US" dirty="0" smtClean="0"/>
              <a:t>最低</a:t>
            </a:r>
            <a:r>
              <a:rPr kumimoji="1" lang="en-US" altLang="ja-JP" dirty="0" smtClean="0"/>
              <a:t>1~7</a:t>
            </a:r>
            <a:r>
              <a:rPr lang="zh-CN" altLang="en-US" dirty="0"/>
              <a:t>最高</a:t>
            </a:r>
            <a:r>
              <a:rPr kumimoji="1" lang="en-US" altLang="ja-JP" dirty="0" smtClean="0"/>
              <a:t>): </a:t>
            </a:r>
            <a:r>
              <a:rPr lang="en-US" altLang="ja-JP" b="1" dirty="0"/>
              <a:t>Evaluation Assurance </a:t>
            </a:r>
            <a:r>
              <a:rPr lang="en-US" altLang="ja-JP" b="1" dirty="0"/>
              <a:t>Level </a:t>
            </a:r>
            <a:r>
              <a:rPr lang="en-US" altLang="ja-JP" dirty="0"/>
              <a:t>of an IT product or system is a numerical grade assigned following the completion of a Common Criteria </a:t>
            </a:r>
            <a:r>
              <a:rPr lang="en-US" altLang="ja-JP" b="1" u="sng" dirty="0"/>
              <a:t>security evaluation</a:t>
            </a:r>
            <a:r>
              <a:rPr lang="en-US" altLang="ja-JP" dirty="0"/>
              <a:t>, an international standard in effect since 1999. </a:t>
            </a:r>
            <a:endParaRPr lang="en-US" altLang="ja-JP" dirty="0" smtClean="0"/>
          </a:p>
          <a:p>
            <a:pPr marL="285750" indent="-285750">
              <a:buFont typeface="Arial" panose="020B0604020202020204" pitchFamily="34" charset="0"/>
              <a:buChar char="•"/>
            </a:pPr>
            <a:r>
              <a:rPr lang="en-US" altLang="ja-JP" dirty="0" smtClean="0"/>
              <a:t>To </a:t>
            </a:r>
            <a:r>
              <a:rPr lang="en-US" altLang="ja-JP" dirty="0"/>
              <a:t>achieve a particular EAL, the computer system must meet specific </a:t>
            </a:r>
            <a:r>
              <a:rPr lang="en-US" altLang="ja-JP" i="1" dirty="0"/>
              <a:t>assurance requirements</a:t>
            </a:r>
            <a:r>
              <a:rPr lang="en-US" altLang="ja-JP" dirty="0"/>
              <a:t>. Most of these requirements involve design documentation, design analysis, functional testing, or penetration testing</a:t>
            </a:r>
            <a:r>
              <a:rPr lang="en-US" altLang="ja-JP" dirty="0" smtClean="0"/>
              <a:t>.</a:t>
            </a:r>
          </a:p>
          <a:p>
            <a:pPr marL="285750" indent="-285750">
              <a:buFont typeface="Arial" panose="020B0604020202020204" pitchFamily="34" charset="0"/>
              <a:buChar char="•"/>
            </a:pPr>
            <a:r>
              <a:rPr kumimoji="1" lang="zh-CN" altLang="en-US" dirty="0" smtClean="0"/>
              <a:t>一般来讲，作为</a:t>
            </a:r>
            <a:r>
              <a:rPr kumimoji="1" lang="en-US" altLang="zh-CN" dirty="0" smtClean="0"/>
              <a:t>vendor</a:t>
            </a:r>
            <a:r>
              <a:rPr kumimoji="1" lang="zh-CN" altLang="en-US" dirty="0" smtClean="0"/>
              <a:t>而言最常用的是</a:t>
            </a:r>
            <a:r>
              <a:rPr kumimoji="1" lang="en-US" altLang="zh-CN" dirty="0" smtClean="0">
                <a:solidFill>
                  <a:srgbClr val="FF0000"/>
                </a:solidFill>
              </a:rPr>
              <a:t>EAL4</a:t>
            </a:r>
            <a:r>
              <a:rPr lang="en-US" altLang="zh-CN" dirty="0" smtClean="0">
                <a:solidFill>
                  <a:srgbClr val="FF0000"/>
                </a:solidFill>
              </a:rPr>
              <a:t>+</a:t>
            </a:r>
            <a:endParaRPr kumimoji="1" lang="ja-JP" altLang="en-US" dirty="0">
              <a:solidFill>
                <a:srgbClr val="FF0000"/>
              </a:solidFill>
            </a:endParaRPr>
          </a:p>
        </p:txBody>
      </p:sp>
      <p:sp>
        <p:nvSpPr>
          <p:cNvPr id="10" name="正方形/長方形 9"/>
          <p:cNvSpPr/>
          <p:nvPr/>
        </p:nvSpPr>
        <p:spPr>
          <a:xfrm>
            <a:off x="6813376" y="7236296"/>
            <a:ext cx="3429000" cy="3416320"/>
          </a:xfrm>
          <a:prstGeom prst="rect">
            <a:avLst/>
          </a:prstGeom>
        </p:spPr>
        <p:txBody>
          <a:bodyPr>
            <a:spAutoFit/>
          </a:bodyPr>
          <a:lstStyle/>
          <a:p>
            <a:pPr marL="285750" indent="-285750">
              <a:buFont typeface="Arial" panose="020B0604020202020204" pitchFamily="34" charset="0"/>
              <a:buChar char="•"/>
            </a:pPr>
            <a:r>
              <a:rPr lang="en-US" altLang="ja-JP" dirty="0" smtClean="0"/>
              <a:t>EAL1</a:t>
            </a:r>
            <a:r>
              <a:rPr lang="en-US" altLang="ja-JP" dirty="0"/>
              <a:t>: Functionally Tested</a:t>
            </a:r>
          </a:p>
          <a:p>
            <a:pPr marL="285750" indent="-285750">
              <a:buFont typeface="Arial" panose="020B0604020202020204" pitchFamily="34" charset="0"/>
              <a:buChar char="•"/>
            </a:pPr>
            <a:r>
              <a:rPr lang="en-US" altLang="ja-JP" dirty="0" smtClean="0"/>
              <a:t>EAL2</a:t>
            </a:r>
            <a:r>
              <a:rPr lang="en-US" altLang="ja-JP" dirty="0"/>
              <a:t>: Structurally Tested</a:t>
            </a:r>
          </a:p>
          <a:p>
            <a:pPr marL="285750" indent="-285750">
              <a:buFont typeface="Arial" panose="020B0604020202020204" pitchFamily="34" charset="0"/>
              <a:buChar char="•"/>
            </a:pPr>
            <a:r>
              <a:rPr lang="en-US" altLang="ja-JP" dirty="0" smtClean="0"/>
              <a:t>EAL3</a:t>
            </a:r>
            <a:r>
              <a:rPr lang="en-US" altLang="ja-JP" dirty="0"/>
              <a:t>: Methodically Tested and Checked</a:t>
            </a:r>
          </a:p>
          <a:p>
            <a:pPr marL="285750" indent="-285750">
              <a:buFont typeface="Arial" panose="020B0604020202020204" pitchFamily="34" charset="0"/>
              <a:buChar char="•"/>
            </a:pPr>
            <a:r>
              <a:rPr lang="en-US" altLang="ja-JP" dirty="0" smtClean="0"/>
              <a:t>EAL4</a:t>
            </a:r>
            <a:r>
              <a:rPr lang="en-US" altLang="ja-JP" dirty="0"/>
              <a:t>: Methodically Designed, Tested and Reviewed</a:t>
            </a:r>
          </a:p>
          <a:p>
            <a:pPr marL="285750" indent="-285750">
              <a:buFont typeface="Arial" panose="020B0604020202020204" pitchFamily="34" charset="0"/>
              <a:buChar char="•"/>
            </a:pPr>
            <a:r>
              <a:rPr lang="en-US" altLang="ja-JP" dirty="0" smtClean="0"/>
              <a:t>EAL5</a:t>
            </a:r>
            <a:r>
              <a:rPr lang="en-US" altLang="ja-JP" dirty="0"/>
              <a:t>: </a:t>
            </a:r>
            <a:r>
              <a:rPr lang="en-US" altLang="ja-JP" dirty="0" err="1"/>
              <a:t>Semiformally</a:t>
            </a:r>
            <a:r>
              <a:rPr lang="en-US" altLang="ja-JP" dirty="0"/>
              <a:t> Designed and Tested</a:t>
            </a:r>
          </a:p>
          <a:p>
            <a:pPr marL="285750" indent="-285750">
              <a:buFont typeface="Arial" panose="020B0604020202020204" pitchFamily="34" charset="0"/>
              <a:buChar char="•"/>
            </a:pPr>
            <a:r>
              <a:rPr lang="en-US" altLang="ja-JP" dirty="0" smtClean="0"/>
              <a:t>EAL6</a:t>
            </a:r>
            <a:r>
              <a:rPr lang="en-US" altLang="ja-JP" dirty="0"/>
              <a:t>: </a:t>
            </a:r>
            <a:r>
              <a:rPr lang="en-US" altLang="ja-JP" dirty="0" err="1"/>
              <a:t>Semiformally</a:t>
            </a:r>
            <a:r>
              <a:rPr lang="en-US" altLang="ja-JP" dirty="0"/>
              <a:t> Verified Design and Tested</a:t>
            </a:r>
          </a:p>
          <a:p>
            <a:pPr marL="285750" indent="-285750">
              <a:buFont typeface="Arial" panose="020B0604020202020204" pitchFamily="34" charset="0"/>
              <a:buChar char="•"/>
            </a:pPr>
            <a:r>
              <a:rPr lang="en-US" altLang="ja-JP" dirty="0" smtClean="0"/>
              <a:t>EAL7</a:t>
            </a:r>
            <a:r>
              <a:rPr lang="en-US" altLang="ja-JP" dirty="0"/>
              <a:t>: Formally Verified Design and Tested</a:t>
            </a:r>
            <a:endParaRPr lang="ja-JP" altLang="en-US"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xmlns=""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xmlns=""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xmlns=""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xmlns=""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a16="http://schemas.microsoft.com/office/drawing/2014/main" xmlns=""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a16="http://schemas.microsoft.com/office/drawing/2014/main" xmlns=""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a16="http://schemas.microsoft.com/office/drawing/2014/main" xmlns=""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27896</TotalTime>
  <Words>35511</Words>
  <Application>Microsoft Office PowerPoint</Application>
  <PresentationFormat>画面に合わせる (4:3)</PresentationFormat>
  <Paragraphs>3752</Paragraphs>
  <Slides>162</Slides>
  <Notes>15</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162</vt:i4>
      </vt:variant>
    </vt:vector>
  </HeadingPairs>
  <TitlesOfParts>
    <vt:vector size="167"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3764</cp:revision>
  <dcterms:created xsi:type="dcterms:W3CDTF">2016-01-14T23:49:10Z</dcterms:created>
  <dcterms:modified xsi:type="dcterms:W3CDTF">2018-09-03T06:13:17Z</dcterms:modified>
</cp:coreProperties>
</file>